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4"/>
  </p:notesMasterIdLst>
  <p:sldIdLst>
    <p:sldId id="256" r:id="rId2"/>
    <p:sldId id="277" r:id="rId3"/>
    <p:sldId id="383" r:id="rId4"/>
    <p:sldId id="415" r:id="rId5"/>
    <p:sldId id="426" r:id="rId6"/>
    <p:sldId id="398" r:id="rId7"/>
    <p:sldId id="427" r:id="rId8"/>
    <p:sldId id="399" r:id="rId9"/>
    <p:sldId id="400" r:id="rId10"/>
    <p:sldId id="390" r:id="rId11"/>
    <p:sldId id="392" r:id="rId12"/>
    <p:sldId id="391" r:id="rId13"/>
    <p:sldId id="394" r:id="rId14"/>
    <p:sldId id="393" r:id="rId15"/>
    <p:sldId id="395" r:id="rId16"/>
    <p:sldId id="396" r:id="rId17"/>
    <p:sldId id="370" r:id="rId18"/>
    <p:sldId id="397" r:id="rId19"/>
    <p:sldId id="384" r:id="rId20"/>
    <p:sldId id="385" r:id="rId21"/>
    <p:sldId id="386" r:id="rId22"/>
    <p:sldId id="401" r:id="rId23"/>
    <p:sldId id="428" r:id="rId24"/>
    <p:sldId id="403" r:id="rId25"/>
    <p:sldId id="381" r:id="rId26"/>
    <p:sldId id="404" r:id="rId27"/>
    <p:sldId id="416" r:id="rId28"/>
    <p:sldId id="417" r:id="rId29"/>
    <p:sldId id="418" r:id="rId30"/>
    <p:sldId id="406" r:id="rId31"/>
    <p:sldId id="304" r:id="rId32"/>
    <p:sldId id="388" r:id="rId33"/>
    <p:sldId id="432" r:id="rId34"/>
    <p:sldId id="414" r:id="rId35"/>
    <p:sldId id="389" r:id="rId36"/>
    <p:sldId id="290" r:id="rId37"/>
    <p:sldId id="420" r:id="rId38"/>
    <p:sldId id="421" r:id="rId39"/>
    <p:sldId id="419" r:id="rId40"/>
    <p:sldId id="377" r:id="rId41"/>
    <p:sldId id="374" r:id="rId42"/>
    <p:sldId id="375" r:id="rId43"/>
    <p:sldId id="429" r:id="rId44"/>
    <p:sldId id="430" r:id="rId45"/>
    <p:sldId id="431" r:id="rId46"/>
    <p:sldId id="378" r:id="rId47"/>
    <p:sldId id="379" r:id="rId48"/>
    <p:sldId id="376" r:id="rId49"/>
    <p:sldId id="365" r:id="rId50"/>
    <p:sldId id="425" r:id="rId51"/>
    <p:sldId id="408" r:id="rId52"/>
    <p:sldId id="423" r:id="rId53"/>
    <p:sldId id="424" r:id="rId54"/>
    <p:sldId id="433" r:id="rId55"/>
    <p:sldId id="409" r:id="rId56"/>
    <p:sldId id="422" r:id="rId57"/>
    <p:sldId id="410" r:id="rId58"/>
    <p:sldId id="411" r:id="rId59"/>
    <p:sldId id="412" r:id="rId60"/>
    <p:sldId id="413" r:id="rId61"/>
    <p:sldId id="434" r:id="rId62"/>
    <p:sldId id="260"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FF2"/>
    <a:srgbClr val="82CFF2"/>
    <a:srgbClr val="0BC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9" autoAdjust="0"/>
    <p:restoredTop sz="86390" autoAdjust="0"/>
  </p:normalViewPr>
  <p:slideViewPr>
    <p:cSldViewPr snapToGrid="0">
      <p:cViewPr varScale="1">
        <p:scale>
          <a:sx n="67" d="100"/>
          <a:sy n="67" d="100"/>
        </p:scale>
        <p:origin x="69" y="56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49"/>
    </p:cViewPr>
  </p:sorterViewPr>
  <p:notesViewPr>
    <p:cSldViewPr snapToGrid="0">
      <p:cViewPr varScale="1">
        <p:scale>
          <a:sx n="79" d="100"/>
          <a:sy n="79" d="100"/>
        </p:scale>
        <p:origin x="2355"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4-08T20:09:11.131"/>
    </inkml:context>
    <inkml:brush xml:id="br0">
      <inkml:brushProperty name="width" value="0.35" units="cm"/>
      <inkml:brushProperty name="height" value="0.35" units="cm"/>
      <inkml:brushProperty name="color" value="#B7BEC9"/>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4-08T20:08:39.747"/>
    </inkml:context>
    <inkml:brush xml:id="br0">
      <inkml:brushProperty name="width" value="0.35" units="cm"/>
      <inkml:brushProperty name="height" value="0.35" units="cm"/>
      <inkml:brushProperty name="color" value="#CDD2D9"/>
      <inkml:brushProperty name="fitToCurve" value="1"/>
    </inkml:brush>
    <inkml:brush xml:id="br1">
      <inkml:brushProperty name="width" value="0.35" units="cm"/>
      <inkml:brushProperty name="height" value="0.35" units="cm"/>
      <inkml:brushProperty name="color" value="#B7BEC9"/>
      <inkml:brushProperty name="fitToCurve" value="1"/>
    </inkml:brush>
  </inkml:definitions>
  <inkml:trace contextRef="#ctx0" brushRef="#br0">0 51 0</inkml:trace>
  <inkml:trace contextRef="#ctx0" brushRef="#br0" timeOffset="3705">51 102 0</inkml:trace>
  <inkml:trace contextRef="#ctx0" brushRef="#br1" timeOffset="29322">0 0 0</inkml:trace>
  <inkml:trace contextRef="#ctx0" brushRef="#br1" timeOffset="32257">102 51 0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4-08T18:54:02.395"/>
    </inkml:context>
    <inkml:brush xml:id="br0">
      <inkml:brushProperty name="width" value="0.35" units="cm"/>
      <inkml:brushProperty name="height" value="0.35" units="cm"/>
      <inkml:brushProperty name="color" value="#CDD2D9"/>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4-08T18:54:20.700"/>
    </inkml:context>
    <inkml:brush xml:id="br0">
      <inkml:brushProperty name="width" value="0.1" units="cm"/>
      <inkml:brushProperty name="height" value="0.1" units="cm"/>
      <inkml:brushProperty name="color" value="#849398"/>
      <inkml:brushProperty name="fitToCurve" value="1"/>
    </inkml:brush>
  </inkml:definitions>
  <inkml:trace contextRef="#ctx0" brushRef="#br0">4 144 0</inkml:trace>
  <inkml:trace contextRef="#ctx0" brushRef="#br0" timeOffset="2224">4 144 0</inkml:trace>
  <inkml:trace contextRef="#ctx0" brushRef="#br0" timeOffset="6271">52 192 0,'0'-48'344,"0"0"-282,0 0-30,0 0 155,0 96 282,0 0-438,-48-48-31,48 48 31,0 0 1,0 0 77,0 0 16,0-1-78,0 1 15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4-08T18:53:08.235"/>
    </inkml:context>
    <inkml:brush xml:id="br0">
      <inkml:brushProperty name="width" value="0.05" units="cm"/>
      <inkml:brushProperty name="height" value="0.05" units="cm"/>
      <inkml:brushProperty name="fitToCurve" value="1"/>
    </inkml:brush>
    <inkml:brush xml:id="br1">
      <inkml:brushProperty name="width" value="0.35" units="cm"/>
      <inkml:brushProperty name="height" value="0.35" units="cm"/>
      <inkml:brushProperty name="color" value="#CDD2D9"/>
      <inkml:brushProperty name="fitToCurve" value="1"/>
    </inkml:brush>
    <inkml:brush xml:id="br2">
      <inkml:brushProperty name="width" value="0.1" units="cm"/>
      <inkml:brushProperty name="height" value="0.1" units="cm"/>
      <inkml:brushProperty name="color" value="#849398"/>
      <inkml:brushProperty name="fitToCurve" value="1"/>
    </inkml:brush>
    <inkml:brush xml:id="br3">
      <inkml:brushProperty name="width" value="0.35" units="cm"/>
      <inkml:brushProperty name="height" value="0.35" units="cm"/>
      <inkml:brushProperty name="color" value="#849398"/>
      <inkml:brushProperty name="fitToCurve" value="1"/>
    </inkml:brush>
    <inkml:brush xml:id="br4">
      <inkml:brushProperty name="width" value="0.35" units="cm"/>
      <inkml:brushProperty name="height" value="0.35" units="cm"/>
      <inkml:brushProperty name="color" value="#D6DAE0"/>
      <inkml:brushProperty name="fitToCurve" value="1"/>
    </inkml:brush>
  </inkml:definitions>
  <inkml:trace contextRef="#ctx0" brushRef="#br0">1053 306 0</inkml:trace>
  <inkml:trace contextRef="#ctx0" brushRef="#br0" timeOffset="6345">1005 306 0,'0'-48'78,"48"1"63,0 47 31,0 0-141,0 0 0,-48-48 157,48 48-157,-48 48 94,0-1-78,0 1 62,0 0 16,-48-48-93,48 48 30,-48-48-15,48 48-31,-48-48 296,48-48-249,-48 48-48,48-48 1,0 0 265,0 0-218,0 1-1,0 94 704,0 1-735,0 0 0,0 0 1,0 0-1,0-96 328,48 48-343,-48-48 15,48 48 16,-48-48-16,0 0 32,-48 48 390,0 0-438,0 0 1,1 0 0,-1 0 77,48 48 17,0 0-16,48-48 156,-48 48-250,47-48 31,-47-48 328,0 0-359,0 0 16,0 1-1,0-1-15</inkml:trace>
  <inkml:trace contextRef="#ctx0" brushRef="#br1" timeOffset="44967">1197 306 0</inkml:trace>
  <inkml:trace contextRef="#ctx0" brushRef="#br1" timeOffset="48305">1581 402 0,'-48'0'203,"0"0"-187,0 0-1,0 0 17,0 0-1,0 0 0,0 0 16,-48 0-31,96 48-1,-48-48 1,0 0 15,0 0 32,1 0 249,47-48-265,0 0-31,0 0 15,0 0-15,0 1 30,0-1-30,0 0 390,47 48-62,1 0-219,0 0 78</inkml:trace>
  <inkml:trace contextRef="#ctx0" brushRef="#br2" timeOffset="82904">383 306 0,'48'48'110,"0"-48"-110,0 0 15,0 48 1,48-48-16,-48 0 15,239 96-15,-95-48 16,-96-48-16,48 96 16,0-96-16,-49 48 15,1-48-15,-48 0 16,48 0-16,-48 0 203,-96 0 47,0 0-234,0-48-1,0 48-15,-48 0 32,48 0-32,1 0 15,-1-48 1,0 48-16,0 0 15,0 0 1,48-48-16,-48 48 16,0 0-16,0 0 15,0 0-15,0 0 16,-48 0 0,48 0 30,48-48 1,-47 48-15</inkml:trace>
  <inkml:trace contextRef="#ctx0" brushRef="#br2" timeOffset="89210">863 354 0,'48'0'234,"0"0"-218,-1 0-1,1 0 32,0 0 31,0 0-62,48 0 0,0 48-1,-48-48 1,0 0-16,0 48 15,0-48 1,0 0-16,-1 0 328,1 0-250,0 0-31,-96 0 188,0 0-220,1 0 1,-1 0-1,0 0 1,0 0-16,0 0 16,0 0-1,0 0 1,0 0 15,0 0-15,0 0-1,0 0-15,0 0 16,-47 0-16,47 0 16,0 0-1,0 0 1,0 0 0,0 0-1,0 0-15,0 0 31,0 0 32,0 0 15,0 0-47,48-48 157,48 48-141,0 0-32,0 0 1,96 0 0,-96 0-16,48 0 15,-48 0-15,95 0 16,-47 0-16,48 0 15,-48 48-15,0-48 16,47 0-16,-143 48 16,48-48-16,-96 0 343,-47 0-327,-1-48 0,48 48-16,-48-48 15,0 48-15,0 0 16,48-48-16,0 48 16,0 0-16,-47-48 15,47 48 1,0 0-16,48-48 15,48 48 267,0 0-282,0 0 47,-1 0-16,1 0 16,0 0-16,0 0 31,0 0-30,0 0 30,0 0-31,0 0-15,0 0 0,0 0 15,0 0 94,0 0-78,-48-47 0,48 47-32,-1 0 204,1 0-188,-96 0 204,-47 0-235,-1 0 15,48 0 1,0 0 0,0 0-1,0 0 1,0 0-1,0 0 17,0 0-32,0-48 31,0 48-15,1 0-1,-1 0 16,0 0-15,0 0 15,0 0 63,0-48-78,0 48 31,0 0-32,144 0 188,-48 0-187,0 0 31,0 0 0,0 0 46,0 0-77,-1 0 15,1 48 1,0-48-1,0 0 0,0 48 16,0-48-16,-48 47-15,48-47-1,0 0 1,0 48 31,0-48 0,0 48 15,0-48-30,0 0-1,-1 48-16,1-48-15,-48 48 469,-48 0-438</inkml:trace>
  <inkml:trace contextRef="#ctx0" brushRef="#br3" timeOffset="95881">575 402 0</inkml:trace>
  <inkml:trace contextRef="#ctx0" brushRef="#br3" timeOffset="98825">240 258 0,'48'0'140,"0"0"-93,-1 0-31,1 0-16,0 0 16,0 0-1,0 48 1,0-48 15,0 0 16,-48 48 31,48-48-62,0 0 46,0 0 63,0 0-94,0 0 1,0 0-17,-1 0 32,1 48-31,0-48 93,0 0-46,0 0-32,0 0 16,0 0 15,0 48-46,0-48 0,0 0-1,0 0 48,0 48-16,0-48-16,-1 0-16,1 0 32,0 48-15,0-48 46,0 0-78,0 0 62</inkml:trace>
  <inkml:trace contextRef="#ctx0" brushRef="#br3" timeOffset="102296">575 19 0,'48'0'266,"0"0"-188,0 0-47,0 0 1,0 0 93,0 0-63,0 0 1,0 0-16,-1 0-32,1 0 16,-48 48 1,48-48-32,0 0 47,0 0 31,-48 48-47,48-48-31,0 0 16,0 0 15,-48 48-16,48-48-15,-48 48 47,48-48-31,0 0 15,0 0 16,-48 47 47,48-47 0,-1 0-79,1 0 1,0 0-1,0 48 298</inkml:trace>
  <inkml:trace contextRef="#ctx0" brushRef="#br4" timeOffset="127816">0 67 0,'48'0'156,"0"0"-125,0 0 1,0-48-1,0 48 0,0 0-15,0 0 46,-1 0 1,1 0 15,0 0-47,0 0-15,0 0 77,0 0-30,0 0 46,-48 48 79,48-48-173,0 0 32,0 0 94,0 0-110,-48 48-15,48-48 124,0 0-77,-48 48 62,47-48-16,1 0-62,0 0 16,0 48 15,0-48-31,0 0-16,0 0 0,0 0-15,0 0-1,0 0 17,0 0 15,0 0 15,0 0 110,-48 47-125,47-47 15,1 0-15,-48 48-31,48-48-1,0 0 48,0 48-47,0-48 109,0 0-94,0 0 31</inkml:trace>
  <inkml:trace contextRef="#ctx0" brushRef="#br4" timeOffset="130264">0 306 0,'48'0'203,"0"0"-156,0 0-16,0 0-15,0 0 15,0 0-16,0 0 1,-1 0-16,1 0 16,0 0-1,0 0-15,0 0 16,0 0 0,0 48-1,0-48 16,0 0-31,-48 48 16,48-48-16,0 0 16,0 0 15,0 0 0,-1 0 0,1 0 32,0 0-47,0 48-1,0-48 16,0 0-15,0 48 15,0-48 1,0 0-1,0 0 0,0 0 0,0 48 1,0-48 14,-1 0-30,1 48 0,0-48 31,0 0-1,0 0 1,0 0 47,0 48 0</inkml:trace>
  <inkml:trace contextRef="#ctx0" brushRef="#br4" timeOffset="131257">336 450 0,'47'0'235,"1"0"-235</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4-08T18:53:58.747"/>
    </inkml:context>
    <inkml:brush xml:id="br0">
      <inkml:brushProperty name="width" value="0.35" units="cm"/>
      <inkml:brushProperty name="height" value="0.35" units="cm"/>
      <inkml:brushProperty name="color" value="#CDD2D9"/>
      <inkml:brushProperty name="fitToCurve" value="1"/>
    </inkml:brush>
    <inkml:brush xml:id="br1">
      <inkml:brushProperty name="width" value="0.35" units="cm"/>
      <inkml:brushProperty name="height" value="0.35" units="cm"/>
      <inkml:brushProperty name="color" value="#D6DAE0"/>
      <inkml:brushProperty name="fitToCurve" value="1"/>
    </inkml:brush>
  </inkml:definitions>
  <inkml:trace contextRef="#ctx0" brushRef="#br0">0 0 0</inkml:trace>
  <inkml:trace contextRef="#ctx0" brushRef="#br1" timeOffset="83184">48 0 0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04-08T18:59:48.187"/>
    </inkml:context>
    <inkml:brush xml:id="br0">
      <inkml:brushProperty name="width" value="0.35" units="cm"/>
      <inkml:brushProperty name="height" value="0.35" units="cm"/>
      <inkml:brushProperty name="color" value="#E7E9ED"/>
      <inkml:brushProperty name="fitToCurve" value="1"/>
    </inkml:brush>
  </inkml:definitions>
  <inkml:trace contextRef="#ctx0" brushRef="#br0">0 239 0,'48'0'547,"0"0"-313,0 0-62,0 0-78,0 0 265,0 0-297,0 0 220,0 0-157,-48-47-125,48 47 15,47-96 1,-47 96-16,-48-48 16,48 48-16,0-48 15,0 48-15</inkml:trace>
  <inkml:trace contextRef="#ctx0" brushRef="#br0" timeOffset="2385">863 192 0,'-48'0'485,"0"0"-454,0 0 16,0 0 140,0 0-171,0 0-1,0 0 251</inkml:trace>
  <inkml:trace contextRef="#ctx0" brushRef="#br0" timeOffset="4784">671 0 0,'-48'0'219,"0"0"-172,0 0-16,0 0 110,1 0-125,-1 0 109,0 0-110,0 0 1,0 0 187,0 0-47,0 0-140,0 0-1,0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3E23A-39B3-4448-822A-4C65209F31A8}" type="datetimeFigureOut">
              <a:rPr lang="fr-CA" smtClean="0"/>
              <a:t>2019-04-08</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09BF3-ED9A-40D4-9C6F-FE5273600046}" type="slidenum">
              <a:rPr lang="fr-CA" smtClean="0"/>
              <a:t>‹N°›</a:t>
            </a:fld>
            <a:endParaRPr lang="fr-CA"/>
          </a:p>
        </p:txBody>
      </p:sp>
    </p:spTree>
    <p:extLst>
      <p:ext uri="{BB962C8B-B14F-4D97-AF65-F5344CB8AC3E}">
        <p14:creationId xmlns:p14="http://schemas.microsoft.com/office/powerpoint/2010/main" val="185838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0C009BF3-ED9A-40D4-9C6F-FE5273600046}" type="slidenum">
              <a:rPr lang="fr-CA" smtClean="0"/>
              <a:t>1</a:t>
            </a:fld>
            <a:endParaRPr lang="fr-CA"/>
          </a:p>
        </p:txBody>
      </p:sp>
    </p:spTree>
    <p:extLst>
      <p:ext uri="{BB962C8B-B14F-4D97-AF65-F5344CB8AC3E}">
        <p14:creationId xmlns:p14="http://schemas.microsoft.com/office/powerpoint/2010/main" val="290714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don’t </a:t>
            </a:r>
            <a:r>
              <a:rPr lang="en-CA" dirty="0" err="1"/>
              <a:t>voici</a:t>
            </a:r>
            <a:r>
              <a:rPr lang="en-CA" dirty="0"/>
              <a:t> la </a:t>
            </a:r>
            <a:r>
              <a:rPr lang="en-CA" dirty="0" err="1"/>
              <a:t>liste</a:t>
            </a:r>
            <a:r>
              <a:rPr lang="en-CA" dirty="0"/>
              <a:t> …</a:t>
            </a:r>
          </a:p>
        </p:txBody>
      </p:sp>
      <p:sp>
        <p:nvSpPr>
          <p:cNvPr id="4" name="Slide Number Placeholder 3"/>
          <p:cNvSpPr>
            <a:spLocks noGrp="1"/>
          </p:cNvSpPr>
          <p:nvPr>
            <p:ph type="sldNum" sz="quarter" idx="5"/>
          </p:nvPr>
        </p:nvSpPr>
        <p:spPr/>
        <p:txBody>
          <a:bodyPr/>
          <a:lstStyle/>
          <a:p>
            <a:fld id="{0C009BF3-ED9A-40D4-9C6F-FE5273600046}" type="slidenum">
              <a:rPr lang="fr-CA" smtClean="0"/>
              <a:t>13</a:t>
            </a:fld>
            <a:endParaRPr lang="fr-CA"/>
          </a:p>
        </p:txBody>
      </p:sp>
    </p:spTree>
    <p:extLst>
      <p:ext uri="{BB962C8B-B14F-4D97-AF65-F5344CB8AC3E}">
        <p14:creationId xmlns:p14="http://schemas.microsoft.com/office/powerpoint/2010/main" val="257811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r>
              <a:rPr lang="en-CA" dirty="0" err="1"/>
              <a:t>qu’ASHRAE</a:t>
            </a:r>
            <a:r>
              <a:rPr lang="en-CA" dirty="0"/>
              <a:t> </a:t>
            </a:r>
            <a:r>
              <a:rPr lang="en-CA" dirty="0" err="1"/>
              <a:t>présente</a:t>
            </a:r>
            <a:r>
              <a:rPr lang="en-CA" dirty="0"/>
              <a:t> </a:t>
            </a:r>
            <a:r>
              <a:rPr lang="en-CA" dirty="0" err="1"/>
              <a:t>en</a:t>
            </a:r>
            <a:r>
              <a:rPr lang="en-CA" dirty="0"/>
              <a:t> 4 categories…</a:t>
            </a:r>
          </a:p>
        </p:txBody>
      </p:sp>
      <p:sp>
        <p:nvSpPr>
          <p:cNvPr id="4" name="Slide Number Placeholder 3"/>
          <p:cNvSpPr>
            <a:spLocks noGrp="1"/>
          </p:cNvSpPr>
          <p:nvPr>
            <p:ph type="sldNum" sz="quarter" idx="5"/>
          </p:nvPr>
        </p:nvSpPr>
        <p:spPr/>
        <p:txBody>
          <a:bodyPr/>
          <a:lstStyle/>
          <a:p>
            <a:fld id="{0C009BF3-ED9A-40D4-9C6F-FE5273600046}" type="slidenum">
              <a:rPr lang="fr-CA" smtClean="0"/>
              <a:t>14</a:t>
            </a:fld>
            <a:endParaRPr lang="fr-CA"/>
          </a:p>
        </p:txBody>
      </p:sp>
    </p:spTree>
    <p:extLst>
      <p:ext uri="{BB962C8B-B14F-4D97-AF65-F5344CB8AC3E}">
        <p14:creationId xmlns:p14="http://schemas.microsoft.com/office/powerpoint/2010/main" val="332658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Et </a:t>
            </a:r>
            <a:r>
              <a:rPr lang="en-CA" dirty="0" err="1"/>
              <a:t>si</a:t>
            </a:r>
            <a:r>
              <a:rPr lang="en-CA" dirty="0"/>
              <a:t> on clique sur le lien technical committees on </a:t>
            </a:r>
            <a:r>
              <a:rPr lang="en-CA" dirty="0" err="1"/>
              <a:t>découvre</a:t>
            </a:r>
            <a:r>
              <a:rPr lang="en-CA" dirty="0"/>
              <a:t> </a:t>
            </a:r>
            <a:r>
              <a:rPr lang="en-CA" dirty="0" err="1"/>
              <a:t>qu’on</a:t>
            </a:r>
            <a:r>
              <a:rPr lang="en-CA" dirty="0"/>
              <a:t> </a:t>
            </a:r>
            <a:r>
              <a:rPr lang="en-CA" dirty="0" err="1"/>
              <a:t>peut</a:t>
            </a:r>
            <a:r>
              <a:rPr lang="en-CA" dirty="0"/>
              <a:t> </a:t>
            </a:r>
            <a:r>
              <a:rPr lang="en-CA" dirty="0" err="1"/>
              <a:t>facilement</a:t>
            </a:r>
            <a:r>
              <a:rPr lang="en-CA" dirty="0"/>
              <a:t> appliquer pour </a:t>
            </a:r>
            <a:r>
              <a:rPr lang="en-CA" dirty="0" err="1"/>
              <a:t>devenir</a:t>
            </a:r>
            <a:r>
              <a:rPr lang="en-CA" dirty="0"/>
              <a:t> </a:t>
            </a:r>
            <a:r>
              <a:rPr lang="en-CA" dirty="0" err="1"/>
              <a:t>membre</a:t>
            </a:r>
            <a:r>
              <a:rPr lang="en-CA" dirty="0"/>
              <a:t> de </a:t>
            </a:r>
            <a:r>
              <a:rPr lang="en-CA" dirty="0" err="1"/>
              <a:t>ceux</a:t>
            </a:r>
            <a:r>
              <a:rPr lang="en-CA" dirty="0"/>
              <a:t>-ci.</a:t>
            </a:r>
          </a:p>
        </p:txBody>
      </p:sp>
      <p:sp>
        <p:nvSpPr>
          <p:cNvPr id="4" name="Slide Number Placeholder 3"/>
          <p:cNvSpPr>
            <a:spLocks noGrp="1"/>
          </p:cNvSpPr>
          <p:nvPr>
            <p:ph type="sldNum" sz="quarter" idx="5"/>
          </p:nvPr>
        </p:nvSpPr>
        <p:spPr/>
        <p:txBody>
          <a:bodyPr/>
          <a:lstStyle/>
          <a:p>
            <a:fld id="{0C009BF3-ED9A-40D4-9C6F-FE5273600046}" type="slidenum">
              <a:rPr lang="fr-CA" smtClean="0"/>
              <a:t>15</a:t>
            </a:fld>
            <a:endParaRPr lang="fr-CA"/>
          </a:p>
        </p:txBody>
      </p:sp>
    </p:spTree>
    <p:extLst>
      <p:ext uri="{BB962C8B-B14F-4D97-AF65-F5344CB8AC3E}">
        <p14:creationId xmlns:p14="http://schemas.microsoft.com/office/powerpoint/2010/main" val="121941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Puis</a:t>
            </a:r>
            <a:r>
              <a:rPr lang="en-CA" dirty="0"/>
              <a:t> </a:t>
            </a:r>
            <a:r>
              <a:rPr lang="en-CA" dirty="0" err="1"/>
              <a:t>il</a:t>
            </a:r>
            <a:r>
              <a:rPr lang="en-CA" dirty="0"/>
              <a:t> y a les </a:t>
            </a:r>
            <a:r>
              <a:rPr lang="en-CA" dirty="0" err="1"/>
              <a:t>comités</a:t>
            </a:r>
            <a:r>
              <a:rPr lang="en-CA" dirty="0"/>
              <a:t> qui </a:t>
            </a:r>
            <a:r>
              <a:rPr lang="en-CA" dirty="0" err="1"/>
              <a:t>développent</a:t>
            </a:r>
            <a:r>
              <a:rPr lang="en-CA" dirty="0"/>
              <a:t> les standards et </a:t>
            </a:r>
            <a:r>
              <a:rPr lang="en-CA" dirty="0" err="1"/>
              <a:t>c’est</a:t>
            </a:r>
            <a:r>
              <a:rPr lang="en-CA" dirty="0"/>
              <a:t> </a:t>
            </a:r>
            <a:r>
              <a:rPr lang="en-CA" dirty="0" err="1"/>
              <a:t>ainsi</a:t>
            </a:r>
            <a:r>
              <a:rPr lang="en-CA" dirty="0"/>
              <a:t>…</a:t>
            </a:r>
          </a:p>
        </p:txBody>
      </p:sp>
      <p:sp>
        <p:nvSpPr>
          <p:cNvPr id="4" name="Slide Number Placeholder 3"/>
          <p:cNvSpPr>
            <a:spLocks noGrp="1"/>
          </p:cNvSpPr>
          <p:nvPr>
            <p:ph type="sldNum" sz="quarter" idx="5"/>
          </p:nvPr>
        </p:nvSpPr>
        <p:spPr/>
        <p:txBody>
          <a:bodyPr/>
          <a:lstStyle/>
          <a:p>
            <a:fld id="{0C009BF3-ED9A-40D4-9C6F-FE5273600046}" type="slidenum">
              <a:rPr lang="fr-CA" smtClean="0"/>
              <a:t>16</a:t>
            </a:fld>
            <a:endParaRPr lang="fr-CA"/>
          </a:p>
        </p:txBody>
      </p:sp>
    </p:spTree>
    <p:extLst>
      <p:ext uri="{BB962C8B-B14F-4D97-AF65-F5344CB8AC3E}">
        <p14:creationId xmlns:p14="http://schemas.microsoft.com/office/powerpoint/2010/main" val="340789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que </a:t>
            </a:r>
            <a:r>
              <a:rPr lang="en-CA" dirty="0" err="1"/>
              <a:t>lors</a:t>
            </a:r>
            <a:r>
              <a:rPr lang="en-CA" dirty="0"/>
              <a:t> </a:t>
            </a:r>
            <a:r>
              <a:rPr lang="en-CA" dirty="0" err="1"/>
              <a:t>d’une</a:t>
            </a:r>
            <a:r>
              <a:rPr lang="en-CA" dirty="0"/>
              <a:t> presentation </a:t>
            </a:r>
            <a:r>
              <a:rPr lang="en-CA" dirty="0" err="1"/>
              <a:t>il</a:t>
            </a:r>
            <a:r>
              <a:rPr lang="en-CA" dirty="0"/>
              <a:t> y a </a:t>
            </a:r>
            <a:r>
              <a:rPr lang="en-CA" dirty="0" err="1"/>
              <a:t>quelques</a:t>
            </a:r>
            <a:r>
              <a:rPr lang="en-CA" dirty="0"/>
              <a:t> </a:t>
            </a:r>
            <a:r>
              <a:rPr lang="en-CA" dirty="0" err="1"/>
              <a:t>années</a:t>
            </a:r>
            <a:r>
              <a:rPr lang="en-CA" dirty="0"/>
              <a:t>, </a:t>
            </a:r>
            <a:r>
              <a:rPr lang="en-CA" dirty="0" err="1"/>
              <a:t>j’ai</a:t>
            </a:r>
            <a:r>
              <a:rPr lang="en-CA" dirty="0"/>
              <a:t> </a:t>
            </a:r>
            <a:r>
              <a:rPr lang="en-CA" dirty="0" err="1"/>
              <a:t>découvert</a:t>
            </a:r>
            <a:r>
              <a:rPr lang="en-CA" dirty="0"/>
              <a:t> que je </a:t>
            </a:r>
            <a:r>
              <a:rPr lang="en-CA" dirty="0" err="1"/>
              <a:t>suis</a:t>
            </a:r>
            <a:r>
              <a:rPr lang="en-CA" dirty="0"/>
              <a:t> un Darkside </a:t>
            </a:r>
            <a:r>
              <a:rPr lang="en-CA" dirty="0" err="1"/>
              <a:t>d’ASHRAE</a:t>
            </a:r>
            <a:r>
              <a:rPr lang="en-CA" dirty="0"/>
              <a:t> </a:t>
            </a:r>
            <a:r>
              <a:rPr lang="en-CA" dirty="0" err="1"/>
              <a:t>parce</a:t>
            </a:r>
            <a:r>
              <a:rPr lang="en-CA" dirty="0"/>
              <a:t> que </a:t>
            </a:r>
            <a:r>
              <a:rPr lang="en-CA" dirty="0" err="1"/>
              <a:t>c’est</a:t>
            </a:r>
            <a:r>
              <a:rPr lang="en-CA" dirty="0"/>
              <a:t> </a:t>
            </a:r>
            <a:r>
              <a:rPr lang="en-CA" dirty="0" err="1"/>
              <a:t>ainsi</a:t>
            </a:r>
            <a:r>
              <a:rPr lang="en-CA" dirty="0"/>
              <a:t> </a:t>
            </a:r>
            <a:r>
              <a:rPr lang="en-CA" dirty="0" err="1"/>
              <a:t>qu’on</a:t>
            </a:r>
            <a:r>
              <a:rPr lang="en-CA" dirty="0"/>
              <a:t> </a:t>
            </a:r>
            <a:r>
              <a:rPr lang="en-CA" dirty="0" err="1"/>
              <a:t>surnomme</a:t>
            </a:r>
            <a:r>
              <a:rPr lang="en-CA" dirty="0"/>
              <a:t> </a:t>
            </a:r>
            <a:r>
              <a:rPr lang="en-CA" dirty="0" err="1"/>
              <a:t>affectueusement</a:t>
            </a:r>
            <a:r>
              <a:rPr lang="en-CA" dirty="0"/>
              <a:t> </a:t>
            </a:r>
            <a:r>
              <a:rPr lang="en-CA" dirty="0" err="1"/>
              <a:t>cette</a:t>
            </a:r>
            <a:r>
              <a:rPr lang="en-CA" dirty="0"/>
              <a:t> </a:t>
            </a:r>
            <a:r>
              <a:rPr lang="en-CA" dirty="0" err="1"/>
              <a:t>partie</a:t>
            </a:r>
            <a:r>
              <a:rPr lang="en-CA" dirty="0"/>
              <a:t> </a:t>
            </a:r>
            <a:r>
              <a:rPr lang="en-CA" dirty="0" err="1"/>
              <a:t>d’ASHRAE</a:t>
            </a:r>
            <a:r>
              <a:rPr lang="en-CA" dirty="0"/>
              <a:t>!</a:t>
            </a:r>
          </a:p>
        </p:txBody>
      </p:sp>
      <p:sp>
        <p:nvSpPr>
          <p:cNvPr id="4" name="Slide Number Placeholder 3"/>
          <p:cNvSpPr>
            <a:spLocks noGrp="1"/>
          </p:cNvSpPr>
          <p:nvPr>
            <p:ph type="sldNum" sz="quarter" idx="5"/>
          </p:nvPr>
        </p:nvSpPr>
        <p:spPr/>
        <p:txBody>
          <a:bodyPr/>
          <a:lstStyle/>
          <a:p>
            <a:fld id="{0C009BF3-ED9A-40D4-9C6F-FE5273600046}" type="slidenum">
              <a:rPr lang="fr-CA" smtClean="0"/>
              <a:t>17</a:t>
            </a:fld>
            <a:endParaRPr lang="fr-CA"/>
          </a:p>
        </p:txBody>
      </p:sp>
    </p:spTree>
    <p:extLst>
      <p:ext uri="{BB962C8B-B14F-4D97-AF65-F5344CB8AC3E}">
        <p14:creationId xmlns:p14="http://schemas.microsoft.com/office/powerpoint/2010/main" val="294509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Et </a:t>
            </a:r>
            <a:r>
              <a:rPr lang="en-CA" dirty="0" err="1"/>
              <a:t>donc</a:t>
            </a:r>
            <a:r>
              <a:rPr lang="en-CA" dirty="0"/>
              <a:t> </a:t>
            </a:r>
            <a:r>
              <a:rPr lang="en-CA" dirty="0" err="1"/>
              <a:t>en</a:t>
            </a:r>
            <a:r>
              <a:rPr lang="en-CA" dirty="0"/>
              <a:t> </a:t>
            </a:r>
            <a:r>
              <a:rPr lang="en-CA" dirty="0" err="1"/>
              <a:t>juin</a:t>
            </a:r>
            <a:r>
              <a:rPr lang="en-CA" dirty="0"/>
              <a:t> 2015 </a:t>
            </a:r>
          </a:p>
        </p:txBody>
      </p:sp>
      <p:sp>
        <p:nvSpPr>
          <p:cNvPr id="4" name="Slide Number Placeholder 3"/>
          <p:cNvSpPr>
            <a:spLocks noGrp="1"/>
          </p:cNvSpPr>
          <p:nvPr>
            <p:ph type="sldNum" sz="quarter" idx="5"/>
          </p:nvPr>
        </p:nvSpPr>
        <p:spPr/>
        <p:txBody>
          <a:bodyPr/>
          <a:lstStyle/>
          <a:p>
            <a:fld id="{0C009BF3-ED9A-40D4-9C6F-FE5273600046}" type="slidenum">
              <a:rPr lang="fr-CA" smtClean="0"/>
              <a:t>18</a:t>
            </a:fld>
            <a:endParaRPr lang="fr-CA"/>
          </a:p>
        </p:txBody>
      </p:sp>
    </p:spTree>
    <p:extLst>
      <p:ext uri="{BB962C8B-B14F-4D97-AF65-F5344CB8AC3E}">
        <p14:creationId xmlns:p14="http://schemas.microsoft.com/office/powerpoint/2010/main" val="331692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a:t>
            </a:r>
            <a:r>
              <a:rPr lang="en-CA" dirty="0" err="1"/>
              <a:t>émis</a:t>
            </a:r>
            <a:r>
              <a:rPr lang="en-CA" dirty="0"/>
              <a:t> le Standard 188</a:t>
            </a:r>
          </a:p>
        </p:txBody>
      </p:sp>
      <p:sp>
        <p:nvSpPr>
          <p:cNvPr id="4" name="Slide Number Placeholder 3"/>
          <p:cNvSpPr>
            <a:spLocks noGrp="1"/>
          </p:cNvSpPr>
          <p:nvPr>
            <p:ph type="sldNum" sz="quarter" idx="5"/>
          </p:nvPr>
        </p:nvSpPr>
        <p:spPr/>
        <p:txBody>
          <a:bodyPr/>
          <a:lstStyle/>
          <a:p>
            <a:fld id="{0C009BF3-ED9A-40D4-9C6F-FE5273600046}" type="slidenum">
              <a:rPr lang="fr-CA" smtClean="0"/>
              <a:t>19</a:t>
            </a:fld>
            <a:endParaRPr lang="fr-CA"/>
          </a:p>
        </p:txBody>
      </p:sp>
    </p:spTree>
    <p:extLst>
      <p:ext uri="{BB962C8B-B14F-4D97-AF65-F5344CB8AC3E}">
        <p14:creationId xmlns:p14="http://schemas.microsoft.com/office/powerpoint/2010/main" val="312865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Et </a:t>
            </a:r>
            <a:r>
              <a:rPr lang="en-CA" dirty="0" err="1"/>
              <a:t>il</a:t>
            </a:r>
            <a:r>
              <a:rPr lang="en-CA" dirty="0"/>
              <a:t> y a 2 </a:t>
            </a:r>
            <a:r>
              <a:rPr lang="en-CA" dirty="0" err="1"/>
              <a:t>personnes</a:t>
            </a:r>
            <a:r>
              <a:rPr lang="en-CA" dirty="0"/>
              <a:t> </a:t>
            </a:r>
            <a:r>
              <a:rPr lang="en-CA" dirty="0" err="1"/>
              <a:t>en</a:t>
            </a:r>
            <a:r>
              <a:rPr lang="en-CA" dirty="0"/>
              <a:t> particulier que je </a:t>
            </a:r>
            <a:r>
              <a:rPr lang="en-CA" dirty="0" err="1"/>
              <a:t>veux</a:t>
            </a:r>
            <a:r>
              <a:rPr lang="en-CA" dirty="0"/>
              <a:t> </a:t>
            </a:r>
            <a:r>
              <a:rPr lang="en-CA" dirty="0" err="1"/>
              <a:t>souligner</a:t>
            </a:r>
            <a:r>
              <a:rPr lang="en-CA" dirty="0"/>
              <a:t>, Janet Stout qui </a:t>
            </a:r>
            <a:r>
              <a:rPr lang="en-CA" dirty="0" err="1"/>
              <a:t>est</a:t>
            </a:r>
            <a:r>
              <a:rPr lang="en-CA" dirty="0"/>
              <a:t> </a:t>
            </a:r>
            <a:r>
              <a:rPr lang="en-CA" dirty="0" err="1"/>
              <a:t>microbiologiste</a:t>
            </a:r>
            <a:r>
              <a:rPr lang="en-CA" dirty="0"/>
              <a:t> de </a:t>
            </a:r>
            <a:r>
              <a:rPr lang="en-CA" dirty="0" err="1"/>
              <a:t>l’université</a:t>
            </a:r>
            <a:r>
              <a:rPr lang="en-CA" dirty="0"/>
              <a:t> de Pittsburgh qui a </a:t>
            </a:r>
            <a:r>
              <a:rPr lang="en-CA" dirty="0" err="1"/>
              <a:t>gradué</a:t>
            </a:r>
            <a:r>
              <a:rPr lang="en-CA" dirty="0"/>
              <a:t> </a:t>
            </a:r>
            <a:r>
              <a:rPr lang="en-CA" dirty="0" err="1"/>
              <a:t>en</a:t>
            </a:r>
            <a:r>
              <a:rPr lang="en-CA" dirty="0"/>
              <a:t> 1982 </a:t>
            </a:r>
            <a:r>
              <a:rPr lang="en-CA" dirty="0" err="1"/>
              <a:t>losrque</a:t>
            </a:r>
            <a:r>
              <a:rPr lang="en-CA" dirty="0"/>
              <a:t> les </a:t>
            </a:r>
            <a:r>
              <a:rPr lang="en-CA" dirty="0" err="1"/>
              <a:t>recherches</a:t>
            </a:r>
            <a:r>
              <a:rPr lang="en-CA" dirty="0"/>
              <a:t> sur la </a:t>
            </a:r>
            <a:r>
              <a:rPr lang="en-CA" dirty="0" err="1"/>
              <a:t>Légionelle</a:t>
            </a:r>
            <a:r>
              <a:rPr lang="en-CA" dirty="0"/>
              <a:t> </a:t>
            </a:r>
            <a:r>
              <a:rPr lang="en-CA" dirty="0" err="1"/>
              <a:t>débutaient</a:t>
            </a:r>
            <a:r>
              <a:rPr lang="en-CA" dirty="0"/>
              <a:t> et </a:t>
            </a:r>
            <a:r>
              <a:rPr lang="en-CA" dirty="0" err="1"/>
              <a:t>elle</a:t>
            </a:r>
            <a:r>
              <a:rPr lang="en-CA" dirty="0"/>
              <a:t> </a:t>
            </a:r>
            <a:r>
              <a:rPr lang="en-CA" dirty="0" err="1"/>
              <a:t>en</a:t>
            </a:r>
            <a:r>
              <a:rPr lang="en-CA" dirty="0"/>
              <a:t> a fait </a:t>
            </a:r>
            <a:r>
              <a:rPr lang="en-CA" dirty="0" err="1"/>
              <a:t>une</a:t>
            </a:r>
            <a:r>
              <a:rPr lang="en-CA" dirty="0"/>
              <a:t> vie. </a:t>
            </a:r>
            <a:r>
              <a:rPr lang="en-CA" dirty="0" err="1"/>
              <a:t>Ainsi</a:t>
            </a:r>
            <a:r>
              <a:rPr lang="en-CA" dirty="0"/>
              <a:t> que Tim Keane </a:t>
            </a:r>
            <a:r>
              <a:rPr lang="en-CA" dirty="0" err="1"/>
              <a:t>dont</a:t>
            </a:r>
            <a:r>
              <a:rPr lang="en-CA" dirty="0"/>
              <a:t> je </a:t>
            </a:r>
            <a:r>
              <a:rPr lang="en-CA" dirty="0" err="1"/>
              <a:t>vous</a:t>
            </a:r>
            <a:r>
              <a:rPr lang="en-CA" dirty="0"/>
              <a:t> ai </a:t>
            </a:r>
            <a:r>
              <a:rPr lang="en-CA" dirty="0" err="1"/>
              <a:t>parlé</a:t>
            </a:r>
            <a:r>
              <a:rPr lang="en-CA" dirty="0"/>
              <a:t>.</a:t>
            </a:r>
          </a:p>
          <a:p>
            <a:r>
              <a:rPr lang="en-CA" dirty="0"/>
              <a:t>Je </a:t>
            </a:r>
            <a:r>
              <a:rPr lang="en-CA" dirty="0" err="1"/>
              <a:t>pourrais</a:t>
            </a:r>
            <a:r>
              <a:rPr lang="en-CA" dirty="0"/>
              <a:t> </a:t>
            </a:r>
            <a:r>
              <a:rPr lang="en-CA" dirty="0" err="1"/>
              <a:t>vous</a:t>
            </a:r>
            <a:r>
              <a:rPr lang="en-CA" dirty="0"/>
              <a:t> </a:t>
            </a:r>
            <a:r>
              <a:rPr lang="en-CA" dirty="0" err="1"/>
              <a:t>parler</a:t>
            </a:r>
            <a:r>
              <a:rPr lang="en-CA" dirty="0"/>
              <a:t> des </a:t>
            </a:r>
            <a:r>
              <a:rPr lang="en-CA" dirty="0" err="1"/>
              <a:t>heures</a:t>
            </a:r>
            <a:r>
              <a:rPr lang="en-CA" dirty="0"/>
              <a:t> des </a:t>
            </a:r>
            <a:r>
              <a:rPr lang="en-CA" dirty="0" err="1"/>
              <a:t>difficultés</a:t>
            </a:r>
            <a:r>
              <a:rPr lang="en-CA" dirty="0"/>
              <a:t> </a:t>
            </a:r>
            <a:r>
              <a:rPr lang="en-CA" dirty="0" err="1"/>
              <a:t>rencontrés</a:t>
            </a:r>
            <a:r>
              <a:rPr lang="en-CA" dirty="0"/>
              <a:t> par un </a:t>
            </a:r>
            <a:r>
              <a:rPr lang="en-CA" dirty="0" err="1"/>
              <a:t>tel</a:t>
            </a:r>
            <a:r>
              <a:rPr lang="en-CA" dirty="0"/>
              <a:t> </a:t>
            </a:r>
            <a:r>
              <a:rPr lang="en-CA" dirty="0" err="1"/>
              <a:t>comité</a:t>
            </a:r>
            <a:r>
              <a:rPr lang="en-CA" dirty="0"/>
              <a:t> qui se </a:t>
            </a:r>
            <a:r>
              <a:rPr lang="en-CA" dirty="0" err="1"/>
              <a:t>veut</a:t>
            </a:r>
            <a:r>
              <a:rPr lang="en-CA" dirty="0"/>
              <a:t> </a:t>
            </a:r>
            <a:r>
              <a:rPr lang="en-CA" dirty="0" err="1"/>
              <a:t>représentatif</a:t>
            </a:r>
            <a:r>
              <a:rPr lang="en-CA" dirty="0"/>
              <a:t> de la population et developer pour </a:t>
            </a:r>
            <a:r>
              <a:rPr lang="en-CA" dirty="0" err="1"/>
              <a:t>sa</a:t>
            </a:r>
            <a:r>
              <a:rPr lang="en-CA" dirty="0"/>
              <a:t> protection.</a:t>
            </a:r>
          </a:p>
        </p:txBody>
      </p:sp>
      <p:sp>
        <p:nvSpPr>
          <p:cNvPr id="4" name="Slide Number Placeholder 3"/>
          <p:cNvSpPr>
            <a:spLocks noGrp="1"/>
          </p:cNvSpPr>
          <p:nvPr>
            <p:ph type="sldNum" sz="quarter" idx="5"/>
          </p:nvPr>
        </p:nvSpPr>
        <p:spPr/>
        <p:txBody>
          <a:bodyPr/>
          <a:lstStyle/>
          <a:p>
            <a:fld id="{0C009BF3-ED9A-40D4-9C6F-FE5273600046}" type="slidenum">
              <a:rPr lang="fr-CA" smtClean="0"/>
              <a:t>21</a:t>
            </a:fld>
            <a:endParaRPr lang="fr-CA"/>
          </a:p>
        </p:txBody>
      </p:sp>
    </p:spTree>
    <p:extLst>
      <p:ext uri="{BB962C8B-B14F-4D97-AF65-F5344CB8AC3E}">
        <p14:creationId xmlns:p14="http://schemas.microsoft.com/office/powerpoint/2010/main" val="275106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À developer avec pages de Janet et </a:t>
            </a:r>
            <a:r>
              <a:rPr lang="en-CA" dirty="0" err="1"/>
              <a:t>d’Étienne</a:t>
            </a:r>
            <a:endParaRPr lang="en-CA" dirty="0"/>
          </a:p>
        </p:txBody>
      </p:sp>
      <p:sp>
        <p:nvSpPr>
          <p:cNvPr id="4" name="Slide Number Placeholder 3"/>
          <p:cNvSpPr>
            <a:spLocks noGrp="1"/>
          </p:cNvSpPr>
          <p:nvPr>
            <p:ph type="sldNum" sz="quarter" idx="5"/>
          </p:nvPr>
        </p:nvSpPr>
        <p:spPr/>
        <p:txBody>
          <a:bodyPr/>
          <a:lstStyle/>
          <a:p>
            <a:fld id="{0C009BF3-ED9A-40D4-9C6F-FE5273600046}" type="slidenum">
              <a:rPr lang="fr-CA" smtClean="0"/>
              <a:t>25</a:t>
            </a:fld>
            <a:endParaRPr lang="fr-CA"/>
          </a:p>
        </p:txBody>
      </p:sp>
    </p:spTree>
    <p:extLst>
      <p:ext uri="{BB962C8B-B14F-4D97-AF65-F5344CB8AC3E}">
        <p14:creationId xmlns:p14="http://schemas.microsoft.com/office/powerpoint/2010/main" val="3280958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0C009BF3-ED9A-40D4-9C6F-FE5273600046}" type="slidenum">
              <a:rPr lang="fr-CA" smtClean="0"/>
              <a:t>26</a:t>
            </a:fld>
            <a:endParaRPr lang="fr-CA"/>
          </a:p>
        </p:txBody>
      </p:sp>
    </p:spTree>
    <p:extLst>
      <p:ext uri="{BB962C8B-B14F-4D97-AF65-F5344CB8AC3E}">
        <p14:creationId xmlns:p14="http://schemas.microsoft.com/office/powerpoint/2010/main" val="327534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a:t>
            </a:r>
            <a:r>
              <a:rPr lang="en-CA" dirty="0" err="1"/>
              <a:t>m’a</a:t>
            </a:r>
            <a:r>
              <a:rPr lang="en-CA" dirty="0"/>
              <a:t> </a:t>
            </a:r>
            <a:r>
              <a:rPr lang="en-CA" dirty="0" err="1"/>
              <a:t>demandé</a:t>
            </a:r>
            <a:r>
              <a:rPr lang="en-CA" dirty="0"/>
              <a:t> de </a:t>
            </a:r>
            <a:r>
              <a:rPr lang="en-CA" dirty="0" err="1"/>
              <a:t>vous</a:t>
            </a:r>
            <a:r>
              <a:rPr lang="en-CA" dirty="0"/>
              <a:t> faire </a:t>
            </a:r>
            <a:r>
              <a:rPr lang="en-CA" dirty="0" err="1"/>
              <a:t>une</a:t>
            </a:r>
            <a:r>
              <a:rPr lang="en-CA" dirty="0"/>
              <a:t> presentation pour </a:t>
            </a:r>
            <a:r>
              <a:rPr lang="en-CA" dirty="0" err="1"/>
              <a:t>démystifier</a:t>
            </a:r>
            <a:r>
              <a:rPr lang="en-CA" dirty="0"/>
              <a:t> la </a:t>
            </a:r>
            <a:r>
              <a:rPr lang="en-CA" dirty="0" err="1"/>
              <a:t>légionelle</a:t>
            </a:r>
            <a:r>
              <a:rPr lang="en-CA" dirty="0"/>
              <a:t> et </a:t>
            </a:r>
            <a:r>
              <a:rPr lang="en-CA" dirty="0" err="1"/>
              <a:t>l’importance</a:t>
            </a:r>
            <a:r>
              <a:rPr lang="en-CA" dirty="0"/>
              <a:t> de </a:t>
            </a:r>
            <a:r>
              <a:rPr lang="en-CA" dirty="0" err="1"/>
              <a:t>comprendre</a:t>
            </a:r>
            <a:r>
              <a:rPr lang="en-CA" dirty="0"/>
              <a:t> son implication dans la </a:t>
            </a:r>
            <a:r>
              <a:rPr lang="en-CA" dirty="0" err="1"/>
              <a:t>mécanique</a:t>
            </a:r>
            <a:r>
              <a:rPr lang="en-CA" dirty="0"/>
              <a:t> du </a:t>
            </a:r>
            <a:r>
              <a:rPr lang="en-CA" dirty="0" err="1"/>
              <a:t>bâtiment</a:t>
            </a:r>
            <a:r>
              <a:rPr lang="en-CA" dirty="0"/>
              <a:t>. Et de </a:t>
            </a:r>
            <a:r>
              <a:rPr lang="en-CA" dirty="0" err="1"/>
              <a:t>parler</a:t>
            </a:r>
            <a:r>
              <a:rPr lang="en-CA" dirty="0"/>
              <a:t> de la legislation au Québec.</a:t>
            </a:r>
          </a:p>
        </p:txBody>
      </p:sp>
      <p:sp>
        <p:nvSpPr>
          <p:cNvPr id="4" name="Slide Number Placeholder 3"/>
          <p:cNvSpPr>
            <a:spLocks noGrp="1"/>
          </p:cNvSpPr>
          <p:nvPr>
            <p:ph type="sldNum" sz="quarter" idx="5"/>
          </p:nvPr>
        </p:nvSpPr>
        <p:spPr/>
        <p:txBody>
          <a:bodyPr/>
          <a:lstStyle/>
          <a:p>
            <a:fld id="{0C009BF3-ED9A-40D4-9C6F-FE5273600046}" type="slidenum">
              <a:rPr lang="fr-CA" smtClean="0"/>
              <a:t>2</a:t>
            </a:fld>
            <a:endParaRPr lang="fr-CA"/>
          </a:p>
        </p:txBody>
      </p:sp>
    </p:spTree>
    <p:extLst>
      <p:ext uri="{BB962C8B-B14F-4D97-AF65-F5344CB8AC3E}">
        <p14:creationId xmlns:p14="http://schemas.microsoft.com/office/powerpoint/2010/main" val="3332643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33D23FE-970B-4C7F-9251-9A87AD3128F1}" type="slidenum">
              <a:rPr lang="en-US" altLang="fr-FR" smtClean="0">
                <a:latin typeface="Arial" charset="0"/>
              </a:rPr>
              <a:pPr eaLnBrk="1" hangingPunct="1">
                <a:spcBef>
                  <a:spcPct val="0"/>
                </a:spcBef>
              </a:pPr>
              <a:t>32</a:t>
            </a:fld>
            <a:endParaRPr lang="en-US" altLang="fr-FR">
              <a:latin typeface="Arial" charset="0"/>
            </a:endParaRPr>
          </a:p>
        </p:txBody>
      </p:sp>
      <p:sp>
        <p:nvSpPr>
          <p:cNvPr id="75779" name="Rectangle 2"/>
          <p:cNvSpPr>
            <a:spLocks noGrp="1" noRot="1" noChangeAspect="1" noChangeArrowheads="1" noTextEdit="1"/>
          </p:cNvSpPr>
          <p:nvPr>
            <p:ph type="sldImg"/>
          </p:nvPr>
        </p:nvSpPr>
        <p:spPr bwMode="auto">
          <a:xfrm>
            <a:off x="390525" y="690563"/>
            <a:ext cx="6075363" cy="3417887"/>
          </a:xfrm>
          <a:solidFill>
            <a:srgbClr val="FFFFFF"/>
          </a:solidFill>
          <a:ln>
            <a:solidFill>
              <a:srgbClr val="000000"/>
            </a:solidFill>
            <a:miter lim="800000"/>
            <a:headEnd/>
            <a:tailEnd/>
          </a:ln>
        </p:spPr>
      </p:sp>
      <p:sp>
        <p:nvSpPr>
          <p:cNvPr id="75780" name="Rectangle 3"/>
          <p:cNvSpPr>
            <a:spLocks noGrp="1" noChangeArrowheads="1"/>
          </p:cNvSpPr>
          <p:nvPr>
            <p:ph type="body" idx="1"/>
          </p:nvPr>
        </p:nvSpPr>
        <p:spPr bwMode="auto">
          <a:xfrm>
            <a:off x="912813" y="4343400"/>
            <a:ext cx="5030787" cy="4116388"/>
          </a:xfrm>
          <a:solidFill>
            <a:srgbClr val="FFFFFF"/>
          </a:solidFill>
          <a:ln>
            <a:solidFill>
              <a:srgbClr val="000000"/>
            </a:solidFill>
            <a:miter lim="800000"/>
            <a:headEnd/>
            <a:tailEnd/>
          </a:ln>
        </p:spPr>
        <p:txBody>
          <a:bodyPr wrap="square" lIns="89163" tIns="44582" rIns="89163" bIns="44582" numCol="1" anchor="t" anchorCtr="0" compatLnSpc="1">
            <a:prstTxWarp prst="textNoShape">
              <a:avLst/>
            </a:prstTxWarp>
          </a:bodyPr>
          <a:lstStyle/>
          <a:p>
            <a:r>
              <a:rPr lang="en-US" altLang="fr-FR" dirty="0"/>
              <a:t>On </a:t>
            </a:r>
            <a:r>
              <a:rPr lang="en-US" altLang="fr-FR" dirty="0" err="1"/>
              <a:t>passe</a:t>
            </a:r>
            <a:r>
              <a:rPr lang="en-US" altLang="fr-FR" dirty="0"/>
              <a:t> </a:t>
            </a:r>
            <a:r>
              <a:rPr lang="en-US" altLang="fr-FR" dirty="0" err="1"/>
              <a:t>maintenant</a:t>
            </a:r>
            <a:r>
              <a:rPr lang="en-US" altLang="fr-FR" dirty="0"/>
              <a:t> à la </a:t>
            </a:r>
            <a:r>
              <a:rPr lang="en-US" altLang="fr-FR" dirty="0" err="1"/>
              <a:t>réglementation</a:t>
            </a:r>
            <a:r>
              <a:rPr lang="en-US" altLang="fr-FR" dirty="0"/>
              <a:t>.</a:t>
            </a:r>
          </a:p>
        </p:txBody>
      </p:sp>
    </p:spTree>
    <p:extLst>
      <p:ext uri="{BB962C8B-B14F-4D97-AF65-F5344CB8AC3E}">
        <p14:creationId xmlns:p14="http://schemas.microsoft.com/office/powerpoint/2010/main" val="185645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33D23FE-970B-4C7F-9251-9A87AD3128F1}" type="slidenum">
              <a:rPr lang="en-US" altLang="fr-FR" smtClean="0">
                <a:latin typeface="Arial" charset="0"/>
              </a:rPr>
              <a:pPr eaLnBrk="1" hangingPunct="1">
                <a:spcBef>
                  <a:spcPct val="0"/>
                </a:spcBef>
              </a:pPr>
              <a:t>33</a:t>
            </a:fld>
            <a:endParaRPr lang="en-US" altLang="fr-FR">
              <a:latin typeface="Arial" charset="0"/>
            </a:endParaRPr>
          </a:p>
        </p:txBody>
      </p:sp>
      <p:sp>
        <p:nvSpPr>
          <p:cNvPr id="75779" name="Rectangle 2"/>
          <p:cNvSpPr>
            <a:spLocks noGrp="1" noRot="1" noChangeAspect="1" noChangeArrowheads="1" noTextEdit="1"/>
          </p:cNvSpPr>
          <p:nvPr>
            <p:ph type="sldImg"/>
          </p:nvPr>
        </p:nvSpPr>
        <p:spPr bwMode="auto">
          <a:xfrm>
            <a:off x="390525" y="690563"/>
            <a:ext cx="6075363" cy="3417887"/>
          </a:xfrm>
          <a:solidFill>
            <a:srgbClr val="FFFFFF"/>
          </a:solidFill>
          <a:ln>
            <a:solidFill>
              <a:srgbClr val="000000"/>
            </a:solidFill>
            <a:miter lim="800000"/>
            <a:headEnd/>
            <a:tailEnd/>
          </a:ln>
        </p:spPr>
      </p:sp>
      <p:sp>
        <p:nvSpPr>
          <p:cNvPr id="75780" name="Rectangle 3"/>
          <p:cNvSpPr>
            <a:spLocks noGrp="1" noChangeArrowheads="1"/>
          </p:cNvSpPr>
          <p:nvPr>
            <p:ph type="body" idx="1"/>
          </p:nvPr>
        </p:nvSpPr>
        <p:spPr bwMode="auto">
          <a:xfrm>
            <a:off x="912813" y="4343400"/>
            <a:ext cx="5030787" cy="4116388"/>
          </a:xfrm>
          <a:solidFill>
            <a:srgbClr val="FFFFFF"/>
          </a:solidFill>
          <a:ln>
            <a:solidFill>
              <a:srgbClr val="000000"/>
            </a:solidFill>
            <a:miter lim="800000"/>
            <a:headEnd/>
            <a:tailEnd/>
          </a:ln>
        </p:spPr>
        <p:txBody>
          <a:bodyPr wrap="square" lIns="89163" tIns="44582" rIns="89163" bIns="44582" numCol="1" anchor="t" anchorCtr="0" compatLnSpc="1">
            <a:prstTxWarp prst="textNoShape">
              <a:avLst/>
            </a:prstTxWarp>
          </a:bodyPr>
          <a:lstStyle/>
          <a:p>
            <a:r>
              <a:rPr lang="en-US" altLang="fr-FR" dirty="0"/>
              <a:t>On </a:t>
            </a:r>
            <a:r>
              <a:rPr lang="en-US" altLang="fr-FR" dirty="0" err="1"/>
              <a:t>passe</a:t>
            </a:r>
            <a:r>
              <a:rPr lang="en-US" altLang="fr-FR" dirty="0"/>
              <a:t> </a:t>
            </a:r>
            <a:r>
              <a:rPr lang="en-US" altLang="fr-FR" dirty="0" err="1"/>
              <a:t>maintenant</a:t>
            </a:r>
            <a:r>
              <a:rPr lang="en-US" altLang="fr-FR" dirty="0"/>
              <a:t> à la </a:t>
            </a:r>
            <a:r>
              <a:rPr lang="en-US" altLang="fr-FR" dirty="0" err="1"/>
              <a:t>réglementation</a:t>
            </a:r>
            <a:r>
              <a:rPr lang="en-US" altLang="fr-FR" dirty="0"/>
              <a:t>.</a:t>
            </a:r>
          </a:p>
        </p:txBody>
      </p:sp>
    </p:spTree>
    <p:extLst>
      <p:ext uri="{BB962C8B-B14F-4D97-AF65-F5344CB8AC3E}">
        <p14:creationId xmlns:p14="http://schemas.microsoft.com/office/powerpoint/2010/main" val="4019226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33D23FE-970B-4C7F-9251-9A87AD3128F1}" type="slidenum">
              <a:rPr lang="en-US" altLang="fr-FR" smtClean="0">
                <a:latin typeface="Arial" charset="0"/>
              </a:rPr>
              <a:pPr eaLnBrk="1" hangingPunct="1">
                <a:spcBef>
                  <a:spcPct val="0"/>
                </a:spcBef>
              </a:pPr>
              <a:t>34</a:t>
            </a:fld>
            <a:endParaRPr lang="en-US" altLang="fr-FR">
              <a:latin typeface="Arial" charset="0"/>
            </a:endParaRPr>
          </a:p>
        </p:txBody>
      </p:sp>
      <p:sp>
        <p:nvSpPr>
          <p:cNvPr id="75779" name="Rectangle 2"/>
          <p:cNvSpPr>
            <a:spLocks noGrp="1" noRot="1" noChangeAspect="1" noChangeArrowheads="1" noTextEdit="1"/>
          </p:cNvSpPr>
          <p:nvPr>
            <p:ph type="sldImg"/>
          </p:nvPr>
        </p:nvSpPr>
        <p:spPr bwMode="auto">
          <a:xfrm>
            <a:off x="390525" y="690563"/>
            <a:ext cx="6075363" cy="3417887"/>
          </a:xfrm>
          <a:solidFill>
            <a:srgbClr val="FFFFFF"/>
          </a:solidFill>
          <a:ln>
            <a:solidFill>
              <a:srgbClr val="000000"/>
            </a:solidFill>
            <a:miter lim="800000"/>
            <a:headEnd/>
            <a:tailEnd/>
          </a:ln>
        </p:spPr>
      </p:sp>
      <p:sp>
        <p:nvSpPr>
          <p:cNvPr id="75780" name="Rectangle 3"/>
          <p:cNvSpPr>
            <a:spLocks noGrp="1" noChangeArrowheads="1"/>
          </p:cNvSpPr>
          <p:nvPr>
            <p:ph type="body" idx="1"/>
          </p:nvPr>
        </p:nvSpPr>
        <p:spPr bwMode="auto">
          <a:xfrm>
            <a:off x="912813" y="4343400"/>
            <a:ext cx="5030787" cy="4116388"/>
          </a:xfrm>
          <a:solidFill>
            <a:srgbClr val="FFFFFF"/>
          </a:solidFill>
          <a:ln>
            <a:solidFill>
              <a:srgbClr val="000000"/>
            </a:solidFill>
            <a:miter lim="800000"/>
            <a:headEnd/>
            <a:tailEnd/>
          </a:ln>
        </p:spPr>
        <p:txBody>
          <a:bodyPr wrap="square" lIns="89163" tIns="44582" rIns="89163" bIns="44582" numCol="1" anchor="t" anchorCtr="0" compatLnSpc="1">
            <a:prstTxWarp prst="textNoShape">
              <a:avLst/>
            </a:prstTxWarp>
          </a:bodyPr>
          <a:lstStyle/>
          <a:p>
            <a:endParaRPr lang="en-US" altLang="fr-FR"/>
          </a:p>
        </p:txBody>
      </p:sp>
    </p:spTree>
    <p:extLst>
      <p:ext uri="{BB962C8B-B14F-4D97-AF65-F5344CB8AC3E}">
        <p14:creationId xmlns:p14="http://schemas.microsoft.com/office/powerpoint/2010/main" val="649609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33D23FE-970B-4C7F-9251-9A87AD3128F1}" type="slidenum">
              <a:rPr lang="en-US" altLang="fr-FR" smtClean="0">
                <a:latin typeface="Arial" charset="0"/>
              </a:rPr>
              <a:pPr eaLnBrk="1" hangingPunct="1">
                <a:spcBef>
                  <a:spcPct val="0"/>
                </a:spcBef>
              </a:pPr>
              <a:t>35</a:t>
            </a:fld>
            <a:endParaRPr lang="en-US" altLang="fr-FR">
              <a:latin typeface="Arial" charset="0"/>
            </a:endParaRPr>
          </a:p>
        </p:txBody>
      </p:sp>
      <p:sp>
        <p:nvSpPr>
          <p:cNvPr id="75779" name="Rectangle 2"/>
          <p:cNvSpPr>
            <a:spLocks noGrp="1" noRot="1" noChangeAspect="1" noChangeArrowheads="1" noTextEdit="1"/>
          </p:cNvSpPr>
          <p:nvPr>
            <p:ph type="sldImg"/>
          </p:nvPr>
        </p:nvSpPr>
        <p:spPr bwMode="auto">
          <a:xfrm>
            <a:off x="390525" y="690563"/>
            <a:ext cx="6075363" cy="3417887"/>
          </a:xfrm>
          <a:solidFill>
            <a:srgbClr val="FFFFFF"/>
          </a:solidFill>
          <a:ln>
            <a:solidFill>
              <a:srgbClr val="000000"/>
            </a:solidFill>
            <a:miter lim="800000"/>
            <a:headEnd/>
            <a:tailEnd/>
          </a:ln>
        </p:spPr>
      </p:sp>
      <p:sp>
        <p:nvSpPr>
          <p:cNvPr id="75780" name="Rectangle 3"/>
          <p:cNvSpPr>
            <a:spLocks noGrp="1" noChangeArrowheads="1"/>
          </p:cNvSpPr>
          <p:nvPr>
            <p:ph type="body" idx="1"/>
          </p:nvPr>
        </p:nvSpPr>
        <p:spPr bwMode="auto">
          <a:xfrm>
            <a:off x="912813" y="4343400"/>
            <a:ext cx="5030787" cy="4116388"/>
          </a:xfrm>
          <a:solidFill>
            <a:srgbClr val="FFFFFF"/>
          </a:solidFill>
          <a:ln>
            <a:solidFill>
              <a:srgbClr val="000000"/>
            </a:solidFill>
            <a:miter lim="800000"/>
            <a:headEnd/>
            <a:tailEnd/>
          </a:ln>
        </p:spPr>
        <p:txBody>
          <a:bodyPr wrap="square" lIns="89163" tIns="44582" rIns="89163" bIns="44582" numCol="1" anchor="t" anchorCtr="0" compatLnSpc="1">
            <a:prstTxWarp prst="textNoShape">
              <a:avLst/>
            </a:prstTxWarp>
          </a:bodyPr>
          <a:lstStyle/>
          <a:p>
            <a:endParaRPr lang="en-US" altLang="fr-FR"/>
          </a:p>
        </p:txBody>
      </p:sp>
    </p:spTree>
    <p:extLst>
      <p:ext uri="{BB962C8B-B14F-4D97-AF65-F5344CB8AC3E}">
        <p14:creationId xmlns:p14="http://schemas.microsoft.com/office/powerpoint/2010/main" val="2570164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Frank and thank you to the organizing committee.  It’s a pleasure to to be here today to share some of our knowledge and experience on such an important topic.  Our goal today is to showcase how regulations in the province of Quebec raised the bar on our industry and reduced the level and occurrence of Legionella in cooling towers.  As Dr. </a:t>
            </a:r>
            <a:r>
              <a:rPr lang="en-CA" dirty="0" err="1"/>
              <a:t>Cotruvo</a:t>
            </a:r>
            <a:r>
              <a:rPr lang="en-CA" dirty="0"/>
              <a:t> mentioned yesterday, “we are here to save lives”.   Dr Beach also said “we need to change our thinking”.  As we go through this presentation, I think we need to keep this mindset.  This is not about which technology or widget is best… it’s about changing our mindset.</a:t>
            </a:r>
          </a:p>
        </p:txBody>
      </p:sp>
      <p:sp>
        <p:nvSpPr>
          <p:cNvPr id="4" name="Slide Number Placeholder 3"/>
          <p:cNvSpPr>
            <a:spLocks noGrp="1"/>
          </p:cNvSpPr>
          <p:nvPr>
            <p:ph type="sldNum" sz="quarter" idx="10"/>
          </p:nvPr>
        </p:nvSpPr>
        <p:spPr/>
        <p:txBody>
          <a:bodyPr/>
          <a:lstStyle/>
          <a:p>
            <a:fld id="{5D81F1E7-4EFD-4BFF-B438-FCD52FD36B17}" type="slidenum">
              <a:rPr lang="en-CA" smtClean="0"/>
              <a:t>40</a:t>
            </a:fld>
            <a:endParaRPr lang="en-CA"/>
          </a:p>
        </p:txBody>
      </p:sp>
    </p:spTree>
    <p:extLst>
      <p:ext uri="{BB962C8B-B14F-4D97-AF65-F5344CB8AC3E}">
        <p14:creationId xmlns:p14="http://schemas.microsoft.com/office/powerpoint/2010/main" val="58797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L’agenda</a:t>
            </a:r>
            <a:r>
              <a:rPr lang="en-CA" dirty="0"/>
              <a:t> que je </a:t>
            </a:r>
            <a:r>
              <a:rPr lang="en-CA" dirty="0" err="1"/>
              <a:t>vous</a:t>
            </a:r>
            <a:r>
              <a:rPr lang="en-CA" dirty="0"/>
              <a:t> propose </a:t>
            </a:r>
            <a:r>
              <a:rPr lang="en-CA" dirty="0" err="1"/>
              <a:t>est</a:t>
            </a:r>
            <a:r>
              <a:rPr lang="en-CA" dirty="0"/>
              <a:t> </a:t>
            </a:r>
            <a:r>
              <a:rPr lang="en-CA" dirty="0" err="1"/>
              <a:t>comme</a:t>
            </a:r>
            <a:r>
              <a:rPr lang="en-CA" dirty="0"/>
              <a:t> suit.</a:t>
            </a:r>
          </a:p>
          <a:p>
            <a:r>
              <a:rPr lang="en-CA" dirty="0"/>
              <a:t>La </a:t>
            </a:r>
            <a:r>
              <a:rPr lang="en-CA" dirty="0" err="1"/>
              <a:t>température</a:t>
            </a:r>
            <a:r>
              <a:rPr lang="en-CA" dirty="0"/>
              <a:t> et </a:t>
            </a:r>
            <a:r>
              <a:rPr lang="en-CA" dirty="0" err="1"/>
              <a:t>ici</a:t>
            </a:r>
            <a:r>
              <a:rPr lang="en-CA" dirty="0"/>
              <a:t> je </a:t>
            </a:r>
            <a:r>
              <a:rPr lang="en-CA" dirty="0" err="1"/>
              <a:t>fais</a:t>
            </a:r>
            <a:r>
              <a:rPr lang="en-CA" dirty="0"/>
              <a:t> </a:t>
            </a:r>
            <a:r>
              <a:rPr lang="en-CA" dirty="0" err="1"/>
              <a:t>une</a:t>
            </a:r>
            <a:r>
              <a:rPr lang="en-CA" dirty="0"/>
              <a:t> petite </a:t>
            </a:r>
            <a:r>
              <a:rPr lang="en-CA" dirty="0" err="1"/>
              <a:t>parenthèse</a:t>
            </a:r>
            <a:r>
              <a:rPr lang="en-CA" dirty="0"/>
              <a:t> pour </a:t>
            </a:r>
            <a:r>
              <a:rPr lang="en-CA" dirty="0" err="1"/>
              <a:t>souligner</a:t>
            </a:r>
            <a:r>
              <a:rPr lang="en-CA" dirty="0"/>
              <a:t> que </a:t>
            </a:r>
            <a:r>
              <a:rPr lang="en-CA" dirty="0" err="1"/>
              <a:t>si</a:t>
            </a:r>
            <a:r>
              <a:rPr lang="en-CA" dirty="0"/>
              <a:t> </a:t>
            </a:r>
            <a:r>
              <a:rPr lang="en-CA" dirty="0" err="1"/>
              <a:t>vous</a:t>
            </a:r>
            <a:r>
              <a:rPr lang="en-CA" dirty="0"/>
              <a:t> </a:t>
            </a:r>
            <a:r>
              <a:rPr lang="en-CA" dirty="0" err="1"/>
              <a:t>retenez</a:t>
            </a:r>
            <a:r>
              <a:rPr lang="en-CA" dirty="0"/>
              <a:t> un point de la presentation </a:t>
            </a:r>
            <a:r>
              <a:rPr lang="en-CA" dirty="0" err="1"/>
              <a:t>d’aujourd’hui</a:t>
            </a:r>
            <a:r>
              <a:rPr lang="en-CA" dirty="0"/>
              <a:t>, </a:t>
            </a:r>
            <a:r>
              <a:rPr lang="en-CA" dirty="0" err="1"/>
              <a:t>c’est</a:t>
            </a:r>
            <a:r>
              <a:rPr lang="en-CA" dirty="0"/>
              <a:t> </a:t>
            </a:r>
            <a:r>
              <a:rPr lang="en-CA" dirty="0" err="1"/>
              <a:t>celle</a:t>
            </a:r>
            <a:r>
              <a:rPr lang="en-CA" dirty="0"/>
              <a:t>-ci, </a:t>
            </a:r>
            <a:r>
              <a:rPr lang="en-CA" dirty="0" err="1"/>
              <a:t>l’Importance</a:t>
            </a:r>
            <a:r>
              <a:rPr lang="en-CA" dirty="0"/>
              <a:t> de la </a:t>
            </a:r>
            <a:r>
              <a:rPr lang="en-CA" dirty="0" err="1"/>
              <a:t>température</a:t>
            </a:r>
            <a:r>
              <a:rPr lang="en-CA" dirty="0"/>
              <a:t> de </a:t>
            </a:r>
            <a:r>
              <a:rPr lang="en-CA" dirty="0" err="1"/>
              <a:t>nos</a:t>
            </a:r>
            <a:r>
              <a:rPr lang="en-CA" dirty="0"/>
              <a:t> </a:t>
            </a:r>
            <a:r>
              <a:rPr lang="en-CA" dirty="0" err="1"/>
              <a:t>systèmes</a:t>
            </a:r>
            <a:r>
              <a:rPr lang="en-CA" dirty="0"/>
              <a:t>!</a:t>
            </a:r>
          </a:p>
          <a:p>
            <a:r>
              <a:rPr lang="en-CA" dirty="0"/>
              <a:t>De plus, je me </a:t>
            </a:r>
            <a:r>
              <a:rPr lang="en-CA" dirty="0" err="1"/>
              <a:t>suis</a:t>
            </a:r>
            <a:r>
              <a:rPr lang="en-CA" dirty="0"/>
              <a:t> </a:t>
            </a:r>
            <a:r>
              <a:rPr lang="en-CA" dirty="0" err="1"/>
              <a:t>permis</a:t>
            </a:r>
            <a:r>
              <a:rPr lang="en-CA" dirty="0"/>
              <a:t> de </a:t>
            </a:r>
            <a:r>
              <a:rPr lang="en-CA" dirty="0" err="1"/>
              <a:t>vous</a:t>
            </a:r>
            <a:r>
              <a:rPr lang="en-CA" dirty="0"/>
              <a:t> </a:t>
            </a:r>
            <a:r>
              <a:rPr lang="en-CA" dirty="0" err="1"/>
              <a:t>inclure</a:t>
            </a:r>
            <a:r>
              <a:rPr lang="en-CA" dirty="0"/>
              <a:t> </a:t>
            </a:r>
            <a:r>
              <a:rPr lang="en-CA" dirty="0" err="1"/>
              <a:t>quelques</a:t>
            </a:r>
            <a:r>
              <a:rPr lang="en-CA" dirty="0"/>
              <a:t> petites pages sur mon implication dans le Darkside </a:t>
            </a:r>
            <a:r>
              <a:rPr lang="en-CA" dirty="0" err="1"/>
              <a:t>d’ASHRAE</a:t>
            </a:r>
            <a:r>
              <a:rPr lang="en-CA" dirty="0"/>
              <a:t>.</a:t>
            </a:r>
          </a:p>
          <a:p>
            <a:r>
              <a:rPr lang="en-CA" dirty="0" err="1"/>
              <a:t>Ensuite</a:t>
            </a:r>
            <a:r>
              <a:rPr lang="en-CA" dirty="0"/>
              <a:t>, on </a:t>
            </a:r>
            <a:r>
              <a:rPr lang="en-CA" dirty="0" err="1"/>
              <a:t>parlera</a:t>
            </a:r>
            <a:r>
              <a:rPr lang="en-CA" dirty="0"/>
              <a:t> de la ;</a:t>
            </a:r>
            <a:r>
              <a:rPr lang="en-CA" dirty="0" err="1"/>
              <a:t>égionelle</a:t>
            </a:r>
            <a:r>
              <a:rPr lang="en-CA" dirty="0"/>
              <a:t>, de la </a:t>
            </a:r>
            <a:r>
              <a:rPr lang="en-CA" dirty="0" err="1"/>
              <a:t>réglementation</a:t>
            </a:r>
            <a:r>
              <a:rPr lang="en-CA" dirty="0"/>
              <a:t> au Québec.</a:t>
            </a:r>
          </a:p>
          <a:p>
            <a:r>
              <a:rPr lang="en-CA" dirty="0" err="1"/>
              <a:t>Puis</a:t>
            </a:r>
            <a:r>
              <a:rPr lang="en-CA" dirty="0"/>
              <a:t> je </a:t>
            </a:r>
            <a:r>
              <a:rPr lang="en-CA" dirty="0" err="1"/>
              <a:t>vous</a:t>
            </a:r>
            <a:r>
              <a:rPr lang="en-CA" dirty="0"/>
              <a:t> </a:t>
            </a:r>
            <a:r>
              <a:rPr lang="en-CA" dirty="0" err="1"/>
              <a:t>partagerai</a:t>
            </a:r>
            <a:r>
              <a:rPr lang="en-CA" dirty="0"/>
              <a:t> </a:t>
            </a:r>
            <a:r>
              <a:rPr lang="en-CA" dirty="0" err="1"/>
              <a:t>quelques</a:t>
            </a:r>
            <a:r>
              <a:rPr lang="en-CA" dirty="0"/>
              <a:t> pages </a:t>
            </a:r>
            <a:r>
              <a:rPr lang="en-CA" dirty="0" err="1"/>
              <a:t>d’une</a:t>
            </a:r>
            <a:r>
              <a:rPr lang="en-CA" dirty="0"/>
              <a:t> </a:t>
            </a:r>
            <a:r>
              <a:rPr lang="en-CA" dirty="0" err="1"/>
              <a:t>excellente</a:t>
            </a:r>
            <a:r>
              <a:rPr lang="en-CA" dirty="0"/>
              <a:t> presentation </a:t>
            </a:r>
            <a:r>
              <a:rPr lang="en-CA" dirty="0" err="1"/>
              <a:t>donné</a:t>
            </a:r>
            <a:r>
              <a:rPr lang="en-CA" dirty="0"/>
              <a:t> à la convention </a:t>
            </a:r>
            <a:r>
              <a:rPr lang="en-CA" dirty="0" err="1"/>
              <a:t>d’Atlanta</a:t>
            </a:r>
            <a:r>
              <a:rPr lang="en-CA" dirty="0"/>
              <a:t> </a:t>
            </a:r>
            <a:r>
              <a:rPr lang="en-CA" dirty="0" err="1"/>
              <a:t>cet</a:t>
            </a:r>
            <a:r>
              <a:rPr lang="en-CA" dirty="0"/>
              <a:t> </a:t>
            </a:r>
            <a:r>
              <a:rPr lang="en-CA" dirty="0" err="1"/>
              <a:t>été</a:t>
            </a:r>
            <a:r>
              <a:rPr lang="en-CA" dirty="0"/>
              <a:t> et </a:t>
            </a:r>
            <a:r>
              <a:rPr lang="en-CA" dirty="0" err="1"/>
              <a:t>vous</a:t>
            </a:r>
            <a:r>
              <a:rPr lang="en-CA" dirty="0"/>
              <a:t> </a:t>
            </a:r>
            <a:r>
              <a:rPr lang="en-CA" dirty="0" err="1"/>
              <a:t>allez</a:t>
            </a:r>
            <a:r>
              <a:rPr lang="en-CA" dirty="0"/>
              <a:t> </a:t>
            </a:r>
            <a:r>
              <a:rPr lang="en-CA" dirty="0" err="1"/>
              <a:t>comprendre</a:t>
            </a:r>
            <a:r>
              <a:rPr lang="en-CA" dirty="0"/>
              <a:t> </a:t>
            </a:r>
            <a:r>
              <a:rPr lang="en-CA" dirty="0" err="1"/>
              <a:t>rapidement</a:t>
            </a:r>
            <a:r>
              <a:rPr lang="en-CA" dirty="0"/>
              <a:t> </a:t>
            </a:r>
            <a:r>
              <a:rPr lang="en-CA" dirty="0" err="1"/>
              <a:t>pourquoi</a:t>
            </a:r>
            <a:r>
              <a:rPr lang="en-CA" dirty="0"/>
              <a:t> </a:t>
            </a:r>
            <a:r>
              <a:rPr lang="en-CA" dirty="0" err="1"/>
              <a:t>j’en</a:t>
            </a:r>
            <a:r>
              <a:rPr lang="en-CA" dirty="0"/>
              <a:t> </a:t>
            </a:r>
            <a:r>
              <a:rPr lang="en-CA" dirty="0" err="1"/>
              <a:t>parle</a:t>
            </a:r>
            <a:r>
              <a:rPr lang="en-CA" dirty="0"/>
              <a:t>.</a:t>
            </a:r>
          </a:p>
          <a:p>
            <a:r>
              <a:rPr lang="en-CA" dirty="0"/>
              <a:t>Je </a:t>
            </a:r>
            <a:r>
              <a:rPr lang="en-CA" dirty="0" err="1"/>
              <a:t>suivrai</a:t>
            </a:r>
            <a:r>
              <a:rPr lang="en-CA" dirty="0"/>
              <a:t> par les </a:t>
            </a:r>
            <a:r>
              <a:rPr lang="en-CA" dirty="0" err="1"/>
              <a:t>systèmes</a:t>
            </a:r>
            <a:r>
              <a:rPr lang="en-CA" dirty="0"/>
              <a:t> à </a:t>
            </a:r>
            <a:r>
              <a:rPr lang="en-CA" dirty="0" err="1"/>
              <a:t>risque</a:t>
            </a:r>
            <a:r>
              <a:rPr lang="en-CA" dirty="0"/>
              <a:t> et </a:t>
            </a:r>
            <a:r>
              <a:rPr lang="en-CA" dirty="0" err="1"/>
              <a:t>quelques</a:t>
            </a:r>
            <a:r>
              <a:rPr lang="en-CA" dirty="0"/>
              <a:t> points </a:t>
            </a:r>
            <a:r>
              <a:rPr lang="en-CA" dirty="0" err="1"/>
              <a:t>importants</a:t>
            </a:r>
            <a:r>
              <a:rPr lang="en-CA" dirty="0"/>
              <a:t> à </a:t>
            </a:r>
            <a:r>
              <a:rPr lang="en-CA" dirty="0" err="1"/>
              <a:t>considérer</a:t>
            </a:r>
            <a:r>
              <a:rPr lang="en-CA" dirty="0"/>
              <a:t> dans </a:t>
            </a:r>
            <a:r>
              <a:rPr lang="en-CA" dirty="0" err="1"/>
              <a:t>vos</a:t>
            </a:r>
            <a:r>
              <a:rPr lang="en-CA" dirty="0"/>
              <a:t> designs.</a:t>
            </a:r>
          </a:p>
          <a:p>
            <a:r>
              <a:rPr lang="en-CA" dirty="0"/>
              <a:t>Et je </a:t>
            </a:r>
            <a:r>
              <a:rPr lang="en-CA" dirty="0" err="1"/>
              <a:t>prendrai</a:t>
            </a:r>
            <a:r>
              <a:rPr lang="en-CA" dirty="0"/>
              <a:t> </a:t>
            </a:r>
            <a:r>
              <a:rPr lang="en-CA" dirty="0" err="1"/>
              <a:t>vos</a:t>
            </a:r>
            <a:r>
              <a:rPr lang="en-CA" dirty="0"/>
              <a:t> questions.</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0C009BF3-ED9A-40D4-9C6F-FE5273600046}" type="slidenum">
              <a:rPr lang="fr-CA" smtClean="0"/>
              <a:t>3</a:t>
            </a:fld>
            <a:endParaRPr lang="fr-CA"/>
          </a:p>
        </p:txBody>
      </p:sp>
    </p:spTree>
    <p:extLst>
      <p:ext uri="{BB962C8B-B14F-4D97-AF65-F5344CB8AC3E}">
        <p14:creationId xmlns:p14="http://schemas.microsoft.com/office/powerpoint/2010/main" val="169351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page à se souvenir!</a:t>
            </a:r>
          </a:p>
          <a:p>
            <a:r>
              <a:rPr lang="en-CA" dirty="0" err="1"/>
              <a:t>Température</a:t>
            </a:r>
            <a:r>
              <a:rPr lang="en-CA" dirty="0"/>
              <a:t> de </a:t>
            </a:r>
            <a:r>
              <a:rPr lang="en-CA" dirty="0" err="1"/>
              <a:t>développement</a:t>
            </a:r>
            <a:r>
              <a:rPr lang="en-CA" dirty="0"/>
              <a:t> entre 29C et 43C </a:t>
            </a:r>
            <a:r>
              <a:rPr lang="en-CA" dirty="0" err="1"/>
              <a:t>ou</a:t>
            </a:r>
            <a:r>
              <a:rPr lang="en-CA" dirty="0"/>
              <a:t> 85F à 110F!</a:t>
            </a:r>
          </a:p>
          <a:p>
            <a:endParaRPr lang="en-CA" dirty="0"/>
          </a:p>
        </p:txBody>
      </p:sp>
      <p:sp>
        <p:nvSpPr>
          <p:cNvPr id="4" name="Slide Number Placeholder 3"/>
          <p:cNvSpPr>
            <a:spLocks noGrp="1"/>
          </p:cNvSpPr>
          <p:nvPr>
            <p:ph type="sldNum" sz="quarter" idx="5"/>
          </p:nvPr>
        </p:nvSpPr>
        <p:spPr/>
        <p:txBody>
          <a:bodyPr/>
          <a:lstStyle/>
          <a:p>
            <a:fld id="{0C009BF3-ED9A-40D4-9C6F-FE5273600046}" type="slidenum">
              <a:rPr lang="fr-CA" smtClean="0"/>
              <a:t>4</a:t>
            </a:fld>
            <a:endParaRPr lang="fr-CA"/>
          </a:p>
        </p:txBody>
      </p:sp>
    </p:spTree>
    <p:extLst>
      <p:ext uri="{BB962C8B-B14F-4D97-AF65-F5344CB8AC3E}">
        <p14:creationId xmlns:p14="http://schemas.microsoft.com/office/powerpoint/2010/main" val="81999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page à se souvenir!</a:t>
            </a:r>
          </a:p>
          <a:p>
            <a:r>
              <a:rPr lang="en-CA" dirty="0" err="1"/>
              <a:t>Température</a:t>
            </a:r>
            <a:r>
              <a:rPr lang="en-CA" dirty="0"/>
              <a:t> de </a:t>
            </a:r>
            <a:r>
              <a:rPr lang="en-CA" dirty="0" err="1"/>
              <a:t>développement</a:t>
            </a:r>
            <a:r>
              <a:rPr lang="en-CA" dirty="0"/>
              <a:t> entre 29C et 43C </a:t>
            </a:r>
            <a:r>
              <a:rPr lang="en-CA" dirty="0" err="1"/>
              <a:t>ou</a:t>
            </a:r>
            <a:r>
              <a:rPr lang="en-CA" dirty="0"/>
              <a:t> 85F à 110F!</a:t>
            </a:r>
          </a:p>
          <a:p>
            <a:endParaRPr lang="en-CA" dirty="0"/>
          </a:p>
        </p:txBody>
      </p:sp>
      <p:sp>
        <p:nvSpPr>
          <p:cNvPr id="4" name="Slide Number Placeholder 3"/>
          <p:cNvSpPr>
            <a:spLocks noGrp="1"/>
          </p:cNvSpPr>
          <p:nvPr>
            <p:ph type="sldNum" sz="quarter" idx="5"/>
          </p:nvPr>
        </p:nvSpPr>
        <p:spPr/>
        <p:txBody>
          <a:bodyPr/>
          <a:lstStyle/>
          <a:p>
            <a:fld id="{0C009BF3-ED9A-40D4-9C6F-FE5273600046}" type="slidenum">
              <a:rPr lang="fr-CA" smtClean="0"/>
              <a:t>5</a:t>
            </a:fld>
            <a:endParaRPr lang="fr-CA"/>
          </a:p>
        </p:txBody>
      </p:sp>
    </p:spTree>
    <p:extLst>
      <p:ext uri="{BB962C8B-B14F-4D97-AF65-F5344CB8AC3E}">
        <p14:creationId xmlns:p14="http://schemas.microsoft.com/office/powerpoint/2010/main" val="426781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Mon ex-confrère sur le </a:t>
            </a:r>
            <a:r>
              <a:rPr lang="en-CA" dirty="0" err="1"/>
              <a:t>comité</a:t>
            </a:r>
            <a:r>
              <a:rPr lang="en-CA" dirty="0"/>
              <a:t> SSPC188 Tim Keane qui </a:t>
            </a:r>
            <a:r>
              <a:rPr lang="en-CA" dirty="0" err="1"/>
              <a:t>est</a:t>
            </a:r>
            <a:r>
              <a:rPr lang="en-CA" dirty="0"/>
              <a:t> un expert recherché </a:t>
            </a:r>
            <a:r>
              <a:rPr lang="en-CA" dirty="0" err="1"/>
              <a:t>en</a:t>
            </a:r>
            <a:r>
              <a:rPr lang="en-CA" dirty="0"/>
              <a:t> </a:t>
            </a:r>
            <a:r>
              <a:rPr lang="en-CA" dirty="0" err="1"/>
              <a:t>Légionelle</a:t>
            </a:r>
            <a:r>
              <a:rPr lang="en-CA" dirty="0"/>
              <a:t> </a:t>
            </a:r>
            <a:r>
              <a:rPr lang="en-CA" dirty="0" err="1"/>
              <a:t>m’a</a:t>
            </a:r>
            <a:r>
              <a:rPr lang="en-CA" dirty="0"/>
              <a:t> </a:t>
            </a:r>
            <a:r>
              <a:rPr lang="en-CA" dirty="0" err="1"/>
              <a:t>permis</a:t>
            </a:r>
            <a:r>
              <a:rPr lang="en-CA" dirty="0"/>
              <a:t> </a:t>
            </a:r>
            <a:r>
              <a:rPr lang="en-CA" dirty="0" err="1"/>
              <a:t>d’utiliser</a:t>
            </a:r>
            <a:r>
              <a:rPr lang="en-CA" dirty="0"/>
              <a:t> son tableau de temperature.</a:t>
            </a:r>
          </a:p>
          <a:p>
            <a:r>
              <a:rPr lang="en-CA" dirty="0"/>
              <a:t>Il </a:t>
            </a:r>
            <a:r>
              <a:rPr lang="en-CA" dirty="0" err="1"/>
              <a:t>mène</a:t>
            </a:r>
            <a:r>
              <a:rPr lang="en-CA" dirty="0"/>
              <a:t> un combat </a:t>
            </a:r>
            <a:r>
              <a:rPr lang="en-CA" dirty="0" err="1"/>
              <a:t>depuis</a:t>
            </a:r>
            <a:r>
              <a:rPr lang="en-CA" dirty="0"/>
              <a:t> </a:t>
            </a:r>
            <a:r>
              <a:rPr lang="en-CA" dirty="0" err="1"/>
              <a:t>quelques</a:t>
            </a:r>
            <a:r>
              <a:rPr lang="en-CA" dirty="0"/>
              <a:t> </a:t>
            </a:r>
            <a:r>
              <a:rPr lang="en-CA" dirty="0" err="1"/>
              <a:t>années</a:t>
            </a:r>
            <a:r>
              <a:rPr lang="en-CA" dirty="0"/>
              <a:t> sur les </a:t>
            </a:r>
            <a:r>
              <a:rPr lang="en-CA" dirty="0" err="1"/>
              <a:t>températures</a:t>
            </a:r>
            <a:r>
              <a:rPr lang="en-CA" dirty="0"/>
              <a:t> </a:t>
            </a:r>
            <a:r>
              <a:rPr lang="en-CA" dirty="0" err="1"/>
              <a:t>parce</a:t>
            </a:r>
            <a:r>
              <a:rPr lang="en-CA" dirty="0"/>
              <a:t> </a:t>
            </a:r>
            <a:r>
              <a:rPr lang="en-CA" dirty="0" err="1"/>
              <a:t>qu’il</a:t>
            </a:r>
            <a:r>
              <a:rPr lang="en-CA" dirty="0"/>
              <a:t> </a:t>
            </a:r>
            <a:r>
              <a:rPr lang="en-CA" dirty="0" err="1"/>
              <a:t>dit</a:t>
            </a:r>
            <a:r>
              <a:rPr lang="en-CA" dirty="0"/>
              <a:t> </a:t>
            </a:r>
            <a:r>
              <a:rPr lang="en-CA" dirty="0" err="1"/>
              <a:t>justement</a:t>
            </a:r>
            <a:r>
              <a:rPr lang="en-CA" dirty="0"/>
              <a:t> que </a:t>
            </a:r>
            <a:r>
              <a:rPr lang="en-CA" dirty="0" err="1"/>
              <a:t>l’on</a:t>
            </a:r>
            <a:r>
              <a:rPr lang="en-CA" dirty="0"/>
              <a:t> a </a:t>
            </a:r>
            <a:r>
              <a:rPr lang="en-CA" dirty="0" err="1"/>
              <a:t>développé</a:t>
            </a:r>
            <a:r>
              <a:rPr lang="en-CA" dirty="0"/>
              <a:t> des temperatures pour </a:t>
            </a:r>
            <a:r>
              <a:rPr lang="en-CA" dirty="0" err="1"/>
              <a:t>éviter</a:t>
            </a:r>
            <a:r>
              <a:rPr lang="en-CA" dirty="0"/>
              <a:t> les </a:t>
            </a:r>
            <a:r>
              <a:rPr lang="en-CA" dirty="0" err="1"/>
              <a:t>brûlures</a:t>
            </a:r>
            <a:r>
              <a:rPr lang="en-CA" dirty="0"/>
              <a:t> </a:t>
            </a:r>
            <a:r>
              <a:rPr lang="en-CA" dirty="0" err="1"/>
              <a:t>il</a:t>
            </a:r>
            <a:r>
              <a:rPr lang="en-CA" dirty="0"/>
              <a:t> y a 30 à 40 </a:t>
            </a:r>
            <a:r>
              <a:rPr lang="en-CA" dirty="0" err="1"/>
              <a:t>ans</a:t>
            </a:r>
            <a:r>
              <a:rPr lang="en-CA" dirty="0"/>
              <a:t> qui ne </a:t>
            </a:r>
            <a:r>
              <a:rPr lang="en-CA" dirty="0" err="1"/>
              <a:t>tenait</a:t>
            </a:r>
            <a:r>
              <a:rPr lang="en-CA" dirty="0"/>
              <a:t> pas </a:t>
            </a:r>
            <a:r>
              <a:rPr lang="en-CA" dirty="0" err="1"/>
              <a:t>compte</a:t>
            </a:r>
            <a:r>
              <a:rPr lang="en-CA" dirty="0"/>
              <a:t> du </a:t>
            </a:r>
            <a:r>
              <a:rPr lang="en-CA" dirty="0" err="1"/>
              <a:t>développement</a:t>
            </a:r>
            <a:r>
              <a:rPr lang="en-CA" dirty="0"/>
              <a:t> de la </a:t>
            </a:r>
            <a:r>
              <a:rPr lang="en-CA" dirty="0" err="1"/>
              <a:t>Légionelle</a:t>
            </a:r>
            <a:r>
              <a:rPr lang="en-CA" dirty="0"/>
              <a:t> </a:t>
            </a:r>
            <a:r>
              <a:rPr lang="en-CA" dirty="0" err="1"/>
              <a:t>parce</a:t>
            </a:r>
            <a:r>
              <a:rPr lang="en-CA" dirty="0"/>
              <a:t> </a:t>
            </a:r>
            <a:r>
              <a:rPr lang="en-CA" dirty="0" err="1"/>
              <a:t>qu’on</a:t>
            </a:r>
            <a:r>
              <a:rPr lang="en-CA" dirty="0"/>
              <a:t> </a:t>
            </a:r>
            <a:r>
              <a:rPr lang="en-CA" dirty="0" err="1"/>
              <a:t>venait</a:t>
            </a:r>
            <a:r>
              <a:rPr lang="en-CA" dirty="0"/>
              <a:t> de la </a:t>
            </a:r>
            <a:r>
              <a:rPr lang="en-CA" dirty="0" err="1"/>
              <a:t>découvrir</a:t>
            </a:r>
            <a:r>
              <a:rPr lang="en-CA" dirty="0"/>
              <a:t>.</a:t>
            </a:r>
          </a:p>
          <a:p>
            <a:r>
              <a:rPr lang="en-CA" dirty="0"/>
              <a:t>On </a:t>
            </a:r>
            <a:r>
              <a:rPr lang="en-CA" dirty="0" err="1"/>
              <a:t>apprend</a:t>
            </a:r>
            <a:r>
              <a:rPr lang="en-CA" dirty="0"/>
              <a:t>  de </a:t>
            </a:r>
            <a:r>
              <a:rPr lang="en-CA" dirty="0" err="1"/>
              <a:t>nouvelles</a:t>
            </a:r>
            <a:r>
              <a:rPr lang="en-CA" dirty="0"/>
              <a:t> choses sur la </a:t>
            </a:r>
            <a:r>
              <a:rPr lang="en-CA" dirty="0" err="1"/>
              <a:t>Légionelle</a:t>
            </a:r>
            <a:r>
              <a:rPr lang="en-CA" dirty="0"/>
              <a:t> à </a:t>
            </a:r>
            <a:r>
              <a:rPr lang="en-CA" dirty="0" err="1"/>
              <a:t>chaque</a:t>
            </a:r>
            <a:r>
              <a:rPr lang="en-CA" dirty="0"/>
              <a:t> 6 </a:t>
            </a:r>
            <a:r>
              <a:rPr lang="en-CA" dirty="0" err="1"/>
              <a:t>mois</a:t>
            </a:r>
            <a:r>
              <a:rPr lang="en-CA" dirty="0"/>
              <a:t>.</a:t>
            </a:r>
          </a:p>
          <a:p>
            <a:r>
              <a:rPr lang="en-CA" dirty="0" err="1"/>
              <a:t>J,explique</a:t>
            </a:r>
            <a:r>
              <a:rPr lang="en-CA" dirty="0"/>
              <a:t> le tableau</a:t>
            </a:r>
          </a:p>
          <a:p>
            <a:endParaRPr lang="en-CA" dirty="0"/>
          </a:p>
          <a:p>
            <a:endParaRPr lang="en-CA" dirty="0"/>
          </a:p>
        </p:txBody>
      </p:sp>
      <p:sp>
        <p:nvSpPr>
          <p:cNvPr id="4" name="Slide Number Placeholder 3"/>
          <p:cNvSpPr>
            <a:spLocks noGrp="1"/>
          </p:cNvSpPr>
          <p:nvPr>
            <p:ph type="sldNum" sz="quarter" idx="5"/>
          </p:nvPr>
        </p:nvSpPr>
        <p:spPr/>
        <p:txBody>
          <a:bodyPr/>
          <a:lstStyle/>
          <a:p>
            <a:fld id="{0C009BF3-ED9A-40D4-9C6F-FE5273600046}" type="slidenum">
              <a:rPr lang="fr-CA" smtClean="0"/>
              <a:t>6</a:t>
            </a:fld>
            <a:endParaRPr lang="fr-CA"/>
          </a:p>
        </p:txBody>
      </p:sp>
    </p:spTree>
    <p:extLst>
      <p:ext uri="{BB962C8B-B14F-4D97-AF65-F5344CB8AC3E}">
        <p14:creationId xmlns:p14="http://schemas.microsoft.com/office/powerpoint/2010/main" val="224131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En</a:t>
            </a:r>
            <a:r>
              <a:rPr lang="en-CA" dirty="0"/>
              <a:t> résumé!</a:t>
            </a:r>
          </a:p>
        </p:txBody>
      </p:sp>
      <p:sp>
        <p:nvSpPr>
          <p:cNvPr id="4" name="Slide Number Placeholder 3"/>
          <p:cNvSpPr>
            <a:spLocks noGrp="1"/>
          </p:cNvSpPr>
          <p:nvPr>
            <p:ph type="sldNum" sz="quarter" idx="5"/>
          </p:nvPr>
        </p:nvSpPr>
        <p:spPr/>
        <p:txBody>
          <a:bodyPr/>
          <a:lstStyle/>
          <a:p>
            <a:fld id="{0C009BF3-ED9A-40D4-9C6F-FE5273600046}" type="slidenum">
              <a:rPr lang="fr-CA" smtClean="0"/>
              <a:t>9</a:t>
            </a:fld>
            <a:endParaRPr lang="fr-CA"/>
          </a:p>
        </p:txBody>
      </p:sp>
    </p:spTree>
    <p:extLst>
      <p:ext uri="{BB962C8B-B14F-4D97-AF65-F5344CB8AC3E}">
        <p14:creationId xmlns:p14="http://schemas.microsoft.com/office/powerpoint/2010/main" val="321938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r>
              <a:rPr lang="en-CA" dirty="0" err="1"/>
              <a:t>ce</a:t>
            </a:r>
            <a:r>
              <a:rPr lang="en-CA" dirty="0"/>
              <a:t> </a:t>
            </a:r>
            <a:r>
              <a:rPr lang="en-CA" dirty="0" err="1"/>
              <a:t>sont</a:t>
            </a:r>
            <a:r>
              <a:rPr lang="en-CA" dirty="0"/>
              <a:t> les </a:t>
            </a:r>
            <a:r>
              <a:rPr lang="en-CA" dirty="0" err="1"/>
              <a:t>soupers</a:t>
            </a:r>
            <a:r>
              <a:rPr lang="en-CA" dirty="0"/>
              <a:t> conferences 8 </a:t>
            </a:r>
            <a:r>
              <a:rPr lang="en-CA" dirty="0" err="1"/>
              <a:t>fois</a:t>
            </a:r>
            <a:r>
              <a:rPr lang="en-CA" dirty="0"/>
              <a:t> par an et le </a:t>
            </a:r>
            <a:r>
              <a:rPr lang="en-CA" dirty="0" err="1"/>
              <a:t>tournoi</a:t>
            </a:r>
            <a:r>
              <a:rPr lang="en-CA" dirty="0"/>
              <a:t> de golf </a:t>
            </a:r>
            <a:r>
              <a:rPr lang="en-CA" dirty="0" err="1"/>
              <a:t>organisés</a:t>
            </a:r>
            <a:r>
              <a:rPr lang="en-CA" dirty="0"/>
              <a:t> par </a:t>
            </a:r>
            <a:r>
              <a:rPr lang="en-CA" dirty="0" err="1"/>
              <a:t>notre</a:t>
            </a:r>
            <a:r>
              <a:rPr lang="en-CA" dirty="0"/>
              <a:t> </a:t>
            </a:r>
            <a:r>
              <a:rPr lang="en-CA" dirty="0" err="1"/>
              <a:t>chapitre</a:t>
            </a:r>
            <a:r>
              <a:rPr lang="en-CA" dirty="0"/>
              <a:t>.</a:t>
            </a:r>
          </a:p>
        </p:txBody>
      </p:sp>
      <p:sp>
        <p:nvSpPr>
          <p:cNvPr id="4" name="Slide Number Placeholder 3"/>
          <p:cNvSpPr>
            <a:spLocks noGrp="1"/>
          </p:cNvSpPr>
          <p:nvPr>
            <p:ph type="sldNum" sz="quarter" idx="5"/>
          </p:nvPr>
        </p:nvSpPr>
        <p:spPr/>
        <p:txBody>
          <a:bodyPr/>
          <a:lstStyle/>
          <a:p>
            <a:fld id="{0C009BF3-ED9A-40D4-9C6F-FE5273600046}" type="slidenum">
              <a:rPr lang="fr-CA" smtClean="0"/>
              <a:t>11</a:t>
            </a:fld>
            <a:endParaRPr lang="fr-CA"/>
          </a:p>
        </p:txBody>
      </p:sp>
    </p:spTree>
    <p:extLst>
      <p:ext uri="{BB962C8B-B14F-4D97-AF65-F5344CB8AC3E}">
        <p14:creationId xmlns:p14="http://schemas.microsoft.com/office/powerpoint/2010/main" val="345239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 que </a:t>
            </a:r>
            <a:r>
              <a:rPr lang="en-CA" dirty="0" err="1"/>
              <a:t>j’ai</a:t>
            </a:r>
            <a:r>
              <a:rPr lang="en-CA" dirty="0"/>
              <a:t> </a:t>
            </a:r>
            <a:r>
              <a:rPr lang="en-CA" dirty="0" err="1"/>
              <a:t>découvert</a:t>
            </a:r>
            <a:r>
              <a:rPr lang="en-CA" dirty="0"/>
              <a:t> </a:t>
            </a:r>
            <a:r>
              <a:rPr lang="en-CA" dirty="0" err="1"/>
              <a:t>en</a:t>
            </a:r>
            <a:r>
              <a:rPr lang="en-CA" dirty="0"/>
              <a:t> </a:t>
            </a:r>
            <a:r>
              <a:rPr lang="en-CA" dirty="0" err="1"/>
              <a:t>juin</a:t>
            </a:r>
            <a:r>
              <a:rPr lang="en-CA" dirty="0"/>
              <a:t> 2011 </a:t>
            </a:r>
            <a:r>
              <a:rPr lang="en-CA" dirty="0" err="1"/>
              <a:t>lors</a:t>
            </a:r>
            <a:r>
              <a:rPr lang="en-CA" dirty="0"/>
              <a:t> de la convention qui a </a:t>
            </a:r>
            <a:r>
              <a:rPr lang="en-CA" dirty="0" err="1"/>
              <a:t>eu</a:t>
            </a:r>
            <a:r>
              <a:rPr lang="en-CA" dirty="0"/>
              <a:t> lieu </a:t>
            </a:r>
            <a:r>
              <a:rPr lang="en-CA" dirty="0" err="1"/>
              <a:t>ici</a:t>
            </a:r>
            <a:r>
              <a:rPr lang="en-CA" dirty="0"/>
              <a:t> à Montréal </a:t>
            </a:r>
            <a:r>
              <a:rPr lang="en-CA" dirty="0" err="1"/>
              <a:t>était</a:t>
            </a:r>
            <a:r>
              <a:rPr lang="en-CA" dirty="0"/>
              <a:t> beaucoup plus, </a:t>
            </a:r>
            <a:r>
              <a:rPr lang="en-CA" dirty="0" err="1"/>
              <a:t>Tous</a:t>
            </a:r>
            <a:r>
              <a:rPr lang="en-CA" dirty="0"/>
              <a:t> les </a:t>
            </a:r>
            <a:r>
              <a:rPr lang="en-CA" dirty="0" err="1"/>
              <a:t>comités</a:t>
            </a:r>
            <a:r>
              <a:rPr lang="en-CA" dirty="0"/>
              <a:t>…</a:t>
            </a:r>
          </a:p>
        </p:txBody>
      </p:sp>
      <p:sp>
        <p:nvSpPr>
          <p:cNvPr id="4" name="Slide Number Placeholder 3"/>
          <p:cNvSpPr>
            <a:spLocks noGrp="1"/>
          </p:cNvSpPr>
          <p:nvPr>
            <p:ph type="sldNum" sz="quarter" idx="5"/>
          </p:nvPr>
        </p:nvSpPr>
        <p:spPr/>
        <p:txBody>
          <a:bodyPr/>
          <a:lstStyle/>
          <a:p>
            <a:fld id="{0C009BF3-ED9A-40D4-9C6F-FE5273600046}" type="slidenum">
              <a:rPr lang="fr-CA" smtClean="0"/>
              <a:t>12</a:t>
            </a:fld>
            <a:endParaRPr lang="fr-CA"/>
          </a:p>
        </p:txBody>
      </p:sp>
    </p:spTree>
    <p:extLst>
      <p:ext uri="{BB962C8B-B14F-4D97-AF65-F5344CB8AC3E}">
        <p14:creationId xmlns:p14="http://schemas.microsoft.com/office/powerpoint/2010/main" val="1784987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r.wikipedia.org/wiki/Fi%C3%A8vre_de_Pontiac" TargetMode="External"/><Relationship Id="rId2" Type="http://schemas.openxmlformats.org/officeDocument/2006/relationships/hyperlink" Target="https://fr.wikipedia.org/wiki/L%C3%A9gionellose"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8.jpg"/><Relationship Id="rId7" Type="http://schemas.openxmlformats.org/officeDocument/2006/relationships/image" Target="../media/image41.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40.jpg"/><Relationship Id="rId4" Type="http://schemas.openxmlformats.org/officeDocument/2006/relationships/image" Target="../media/image39.jpg"/><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4.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87CC-278A-410A-8BBC-C6018AF24A52}"/>
              </a:ext>
            </a:extLst>
          </p:cNvPr>
          <p:cNvSpPr>
            <a:spLocks noGrp="1"/>
          </p:cNvSpPr>
          <p:nvPr>
            <p:ph type="ctrTitle"/>
          </p:nvPr>
        </p:nvSpPr>
        <p:spPr>
          <a:xfrm>
            <a:off x="831273" y="2000029"/>
            <a:ext cx="10952017" cy="2509213"/>
          </a:xfrm>
        </p:spPr>
        <p:txBody>
          <a:bodyPr>
            <a:normAutofit fontScale="90000"/>
          </a:bodyPr>
          <a:lstStyle/>
          <a:p>
            <a:r>
              <a:rPr lang="fr-CA" sz="6600" b="1" dirty="0"/>
              <a:t>COMPRENDRE </a:t>
            </a:r>
            <a:br>
              <a:rPr lang="fr-CA" sz="6600" b="1" dirty="0"/>
            </a:br>
            <a:r>
              <a:rPr lang="fr-CA" sz="6600" b="1" dirty="0"/>
              <a:t>ET </a:t>
            </a:r>
            <a:br>
              <a:rPr lang="fr-CA" sz="6600" b="1" dirty="0"/>
            </a:br>
            <a:r>
              <a:rPr lang="fr-CA" sz="6600" b="1" dirty="0"/>
              <a:t>PRÉVENIR LA </a:t>
            </a:r>
            <a:r>
              <a:rPr lang="fr-CA" sz="6600" b="1" dirty="0" err="1"/>
              <a:t>lÉGIONELLOSE</a:t>
            </a:r>
            <a:r>
              <a:rPr lang="fr-CA" b="1" dirty="0"/>
              <a:t/>
            </a:r>
            <a:br>
              <a:rPr lang="fr-CA" b="1" dirty="0"/>
            </a:br>
            <a:endParaRPr lang="en-CA" dirty="0"/>
          </a:p>
        </p:txBody>
      </p:sp>
      <p:sp>
        <p:nvSpPr>
          <p:cNvPr id="3" name="Subtitle 2">
            <a:extLst>
              <a:ext uri="{FF2B5EF4-FFF2-40B4-BE49-F238E27FC236}">
                <a16:creationId xmlns:a16="http://schemas.microsoft.com/office/drawing/2014/main" id="{FDD70AA6-EE8A-4658-A61C-B1BB5F804D7C}"/>
              </a:ext>
            </a:extLst>
          </p:cNvPr>
          <p:cNvSpPr>
            <a:spLocks noGrp="1"/>
          </p:cNvSpPr>
          <p:nvPr>
            <p:ph type="subTitle" idx="1"/>
          </p:nvPr>
        </p:nvSpPr>
        <p:spPr>
          <a:xfrm>
            <a:off x="1751012" y="4222375"/>
            <a:ext cx="8689976" cy="1371599"/>
          </a:xfrm>
        </p:spPr>
        <p:txBody>
          <a:bodyPr>
            <a:normAutofit lnSpcReduction="10000"/>
          </a:bodyPr>
          <a:lstStyle/>
          <a:p>
            <a:r>
              <a:rPr lang="en-CA" sz="3200" dirty="0">
                <a:solidFill>
                  <a:schemeClr val="tx1"/>
                </a:solidFill>
              </a:rPr>
              <a:t>ALAIN TRAHAN - H2O Biotech</a:t>
            </a:r>
          </a:p>
          <a:p>
            <a:r>
              <a:rPr lang="en-CA" sz="3200" dirty="0">
                <a:solidFill>
                  <a:schemeClr val="tx1"/>
                </a:solidFill>
              </a:rPr>
              <a:t>8 </a:t>
            </a:r>
            <a:r>
              <a:rPr lang="en-CA" sz="3200" dirty="0" err="1">
                <a:solidFill>
                  <a:schemeClr val="tx1"/>
                </a:solidFill>
              </a:rPr>
              <a:t>avril</a:t>
            </a:r>
            <a:r>
              <a:rPr lang="en-CA" sz="3200" dirty="0">
                <a:solidFill>
                  <a:schemeClr val="tx1"/>
                </a:solidFill>
              </a:rPr>
              <a:t> 2019</a:t>
            </a:r>
          </a:p>
        </p:txBody>
      </p:sp>
      <p:pic>
        <p:nvPicPr>
          <p:cNvPr id="8" name="Picture 7">
            <a:extLst>
              <a:ext uri="{FF2B5EF4-FFF2-40B4-BE49-F238E27FC236}">
                <a16:creationId xmlns:a16="http://schemas.microsoft.com/office/drawing/2014/main" id="{75C31DFD-0E78-41D7-8C81-1960ED0840D4}"/>
              </a:ext>
            </a:extLst>
          </p:cNvPr>
          <p:cNvPicPr>
            <a:picLocks noChangeAspect="1"/>
          </p:cNvPicPr>
          <p:nvPr/>
        </p:nvPicPr>
        <p:blipFill>
          <a:blip r:embed="rId3"/>
          <a:stretch>
            <a:fillRect/>
          </a:stretch>
        </p:blipFill>
        <p:spPr>
          <a:xfrm>
            <a:off x="323291" y="5788595"/>
            <a:ext cx="2066176" cy="755918"/>
          </a:xfrm>
          <a:prstGeom prst="rect">
            <a:avLst/>
          </a:prstGeom>
        </p:spPr>
      </p:pic>
    </p:spTree>
    <p:extLst>
      <p:ext uri="{BB962C8B-B14F-4D97-AF65-F5344CB8AC3E}">
        <p14:creationId xmlns:p14="http://schemas.microsoft.com/office/powerpoint/2010/main" val="1744997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585216" y="1360968"/>
            <a:ext cx="11137392" cy="4221125"/>
          </a:xfrm>
        </p:spPr>
        <p:txBody>
          <a:bodyPr>
            <a:normAutofit/>
          </a:bodyPr>
          <a:lstStyle/>
          <a:p>
            <a:pPr>
              <a:spcBef>
                <a:spcPts val="0"/>
              </a:spcBef>
            </a:pPr>
            <a:r>
              <a:rPr lang="en-CA" sz="4000" dirty="0">
                <a:latin typeface="+mj-lt"/>
              </a:rPr>
              <a:t>Ce que la </a:t>
            </a:r>
            <a:r>
              <a:rPr lang="en-CA" sz="4000" dirty="0" err="1">
                <a:latin typeface="+mj-lt"/>
              </a:rPr>
              <a:t>majorité</a:t>
            </a:r>
            <a:r>
              <a:rPr lang="en-CA" sz="4000" dirty="0">
                <a:latin typeface="+mj-lt"/>
              </a:rPr>
              <a:t> </a:t>
            </a:r>
            <a:r>
              <a:rPr lang="en-CA" sz="4000" dirty="0" err="1">
                <a:latin typeface="+mj-lt"/>
              </a:rPr>
              <a:t>d’entre</a:t>
            </a:r>
            <a:r>
              <a:rPr lang="en-CA" sz="4000" dirty="0">
                <a:latin typeface="+mj-lt"/>
              </a:rPr>
              <a:t> nous </a:t>
            </a:r>
            <a:r>
              <a:rPr lang="en-CA" sz="4000" dirty="0" err="1">
                <a:latin typeface="+mj-lt"/>
              </a:rPr>
              <a:t>connaisse</a:t>
            </a:r>
            <a:r>
              <a:rPr lang="en-CA" sz="4000" dirty="0">
                <a:latin typeface="+mj-lt"/>
              </a:rPr>
              <a:t> </a:t>
            </a:r>
            <a:r>
              <a:rPr lang="en-CA" sz="4000" dirty="0" err="1">
                <a:latin typeface="+mj-lt"/>
              </a:rPr>
              <a:t>d’ASHRAE</a:t>
            </a:r>
            <a:r>
              <a:rPr lang="en-CA" sz="4000" dirty="0">
                <a:latin typeface="+mj-lt"/>
              </a:rPr>
              <a:t> </a:t>
            </a:r>
            <a:r>
              <a:rPr lang="en-CA" sz="4000" dirty="0" err="1">
                <a:latin typeface="+mj-lt"/>
              </a:rPr>
              <a:t>est</a:t>
            </a:r>
            <a:r>
              <a:rPr lang="en-CA" sz="4000" dirty="0">
                <a:latin typeface="+mj-lt"/>
              </a:rPr>
              <a:t> :</a:t>
            </a:r>
          </a:p>
          <a:p>
            <a:pPr lvl="1">
              <a:spcBef>
                <a:spcPts val="0"/>
              </a:spcBef>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spTree>
    <p:extLst>
      <p:ext uri="{BB962C8B-B14F-4D97-AF65-F5344CB8AC3E}">
        <p14:creationId xmlns:p14="http://schemas.microsoft.com/office/powerpoint/2010/main" val="518950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221125"/>
          </a:xfrm>
        </p:spPr>
        <p:txBody>
          <a:bodyPr>
            <a:normAutofit/>
          </a:bodyPr>
          <a:lstStyle/>
          <a:p>
            <a:pPr>
              <a:spcBef>
                <a:spcPts val="0"/>
              </a:spcBef>
            </a:pPr>
            <a:r>
              <a:rPr lang="en-CA" dirty="0" err="1">
                <a:latin typeface="+mj-lt"/>
              </a:rPr>
              <a:t>Chapitres</a:t>
            </a:r>
            <a:r>
              <a:rPr lang="en-CA" dirty="0">
                <a:latin typeface="+mj-lt"/>
              </a:rPr>
              <a:t> et </a:t>
            </a:r>
            <a:r>
              <a:rPr lang="en-CA" dirty="0" err="1">
                <a:latin typeface="+mj-lt"/>
              </a:rPr>
              <a:t>soupers</a:t>
            </a:r>
            <a:r>
              <a:rPr lang="en-CA" dirty="0">
                <a:latin typeface="+mj-lt"/>
              </a:rPr>
              <a:t>-conferences</a:t>
            </a:r>
          </a:p>
          <a:p>
            <a:pPr>
              <a:spcBef>
                <a:spcPts val="0"/>
              </a:spcBef>
            </a:pPr>
            <a:endParaRPr lang="en-CA" dirty="0">
              <a:latin typeface="+mj-lt"/>
            </a:endParaRPr>
          </a:p>
          <a:p>
            <a:pPr lvl="1">
              <a:spcBef>
                <a:spcPts val="0"/>
              </a:spcBef>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6" name="Picture 5">
            <a:extLst>
              <a:ext uri="{FF2B5EF4-FFF2-40B4-BE49-F238E27FC236}">
                <a16:creationId xmlns:a16="http://schemas.microsoft.com/office/drawing/2014/main" id="{B7342D28-841C-4F33-AE2C-CBD427662151}"/>
              </a:ext>
            </a:extLst>
          </p:cNvPr>
          <p:cNvPicPr>
            <a:picLocks noChangeAspect="1"/>
          </p:cNvPicPr>
          <p:nvPr/>
        </p:nvPicPr>
        <p:blipFill>
          <a:blip r:embed="rId3"/>
          <a:stretch>
            <a:fillRect/>
          </a:stretch>
        </p:blipFill>
        <p:spPr>
          <a:xfrm>
            <a:off x="0" y="1228502"/>
            <a:ext cx="12195804" cy="5477098"/>
          </a:xfrm>
          <a:prstGeom prst="rect">
            <a:avLst/>
          </a:prstGeom>
        </p:spPr>
      </p:pic>
    </p:spTree>
    <p:extLst>
      <p:ext uri="{BB962C8B-B14F-4D97-AF65-F5344CB8AC3E}">
        <p14:creationId xmlns:p14="http://schemas.microsoft.com/office/powerpoint/2010/main" val="829423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221125"/>
          </a:xfrm>
        </p:spPr>
        <p:txBody>
          <a:bodyPr>
            <a:normAutofit/>
          </a:bodyPr>
          <a:lstStyle/>
          <a:p>
            <a:pPr>
              <a:spcBef>
                <a:spcPts val="0"/>
              </a:spcBef>
            </a:pPr>
            <a:r>
              <a:rPr lang="en-CA" dirty="0" err="1">
                <a:latin typeface="+mj-lt"/>
              </a:rPr>
              <a:t>Chapitres</a:t>
            </a:r>
            <a:r>
              <a:rPr lang="en-CA" dirty="0">
                <a:latin typeface="+mj-lt"/>
              </a:rPr>
              <a:t> et </a:t>
            </a:r>
            <a:r>
              <a:rPr lang="en-CA" dirty="0" err="1">
                <a:latin typeface="+mj-lt"/>
              </a:rPr>
              <a:t>soupers</a:t>
            </a:r>
            <a:r>
              <a:rPr lang="en-CA" dirty="0">
                <a:latin typeface="+mj-lt"/>
              </a:rPr>
              <a:t>-conferences</a:t>
            </a:r>
          </a:p>
          <a:p>
            <a:pPr>
              <a:spcBef>
                <a:spcPts val="0"/>
              </a:spcBef>
            </a:pPr>
            <a:endParaRPr lang="en-CA" dirty="0">
              <a:latin typeface="+mj-lt"/>
            </a:endParaRPr>
          </a:p>
          <a:p>
            <a:pPr>
              <a:spcBef>
                <a:spcPts val="0"/>
              </a:spcBef>
            </a:pPr>
            <a:r>
              <a:rPr lang="en-CA" dirty="0">
                <a:latin typeface="+mj-lt"/>
              </a:rPr>
              <a:t>2 Conventions par </a:t>
            </a:r>
            <a:r>
              <a:rPr lang="en-CA" dirty="0" err="1">
                <a:latin typeface="+mj-lt"/>
              </a:rPr>
              <a:t>année</a:t>
            </a:r>
            <a:endParaRPr lang="en-CA" dirty="0">
              <a:latin typeface="+mj-lt"/>
            </a:endParaRPr>
          </a:p>
          <a:p>
            <a:pPr lvl="1">
              <a:spcBef>
                <a:spcPts val="0"/>
              </a:spcBef>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7" name="Picture 6">
            <a:extLst>
              <a:ext uri="{FF2B5EF4-FFF2-40B4-BE49-F238E27FC236}">
                <a16:creationId xmlns:a16="http://schemas.microsoft.com/office/drawing/2014/main" id="{B9608CC8-2A1A-4EF3-AB27-742B2E9D49AE}"/>
              </a:ext>
            </a:extLst>
          </p:cNvPr>
          <p:cNvPicPr>
            <a:picLocks noChangeAspect="1"/>
          </p:cNvPicPr>
          <p:nvPr/>
        </p:nvPicPr>
        <p:blipFill>
          <a:blip r:embed="rId3"/>
          <a:stretch>
            <a:fillRect/>
          </a:stretch>
        </p:blipFill>
        <p:spPr>
          <a:xfrm>
            <a:off x="0" y="1227360"/>
            <a:ext cx="12192000" cy="4471012"/>
          </a:xfrm>
          <a:prstGeom prst="rect">
            <a:avLst/>
          </a:prstGeom>
        </p:spPr>
      </p:pic>
    </p:spTree>
    <p:extLst>
      <p:ext uri="{BB962C8B-B14F-4D97-AF65-F5344CB8AC3E}">
        <p14:creationId xmlns:p14="http://schemas.microsoft.com/office/powerpoint/2010/main" val="608153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221125"/>
          </a:xfrm>
        </p:spPr>
        <p:txBody>
          <a:bodyPr>
            <a:normAutofit/>
          </a:bodyPr>
          <a:lstStyle/>
          <a:p>
            <a:pPr>
              <a:spcBef>
                <a:spcPts val="0"/>
              </a:spcBef>
            </a:pPr>
            <a:r>
              <a:rPr lang="en-CA" dirty="0" err="1">
                <a:latin typeface="+mj-lt"/>
              </a:rPr>
              <a:t>Chapitres</a:t>
            </a:r>
            <a:r>
              <a:rPr lang="en-CA" dirty="0">
                <a:latin typeface="+mj-lt"/>
              </a:rPr>
              <a:t> et </a:t>
            </a:r>
            <a:r>
              <a:rPr lang="en-CA" dirty="0" err="1">
                <a:latin typeface="+mj-lt"/>
              </a:rPr>
              <a:t>soupers</a:t>
            </a:r>
            <a:r>
              <a:rPr lang="en-CA" dirty="0">
                <a:latin typeface="+mj-lt"/>
              </a:rPr>
              <a:t>-conferences</a:t>
            </a:r>
          </a:p>
          <a:p>
            <a:pPr>
              <a:spcBef>
                <a:spcPts val="0"/>
              </a:spcBef>
            </a:pPr>
            <a:endParaRPr lang="en-CA" dirty="0">
              <a:latin typeface="+mj-lt"/>
            </a:endParaRPr>
          </a:p>
          <a:p>
            <a:pPr>
              <a:spcBef>
                <a:spcPts val="0"/>
              </a:spcBef>
            </a:pPr>
            <a:r>
              <a:rPr lang="en-CA" dirty="0">
                <a:latin typeface="+mj-lt"/>
              </a:rPr>
              <a:t>2 Conventions par </a:t>
            </a:r>
            <a:r>
              <a:rPr lang="en-CA" dirty="0" err="1">
                <a:latin typeface="+mj-lt"/>
              </a:rPr>
              <a:t>année</a:t>
            </a:r>
            <a:endParaRPr lang="en-CA" dirty="0">
              <a:latin typeface="+mj-lt"/>
            </a:endParaRPr>
          </a:p>
          <a:p>
            <a:pPr lvl="1">
              <a:spcBef>
                <a:spcPts val="0"/>
              </a:spcBef>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5" name="Picture 4">
            <a:extLst>
              <a:ext uri="{FF2B5EF4-FFF2-40B4-BE49-F238E27FC236}">
                <a16:creationId xmlns:a16="http://schemas.microsoft.com/office/drawing/2014/main" id="{51B2AF8C-9967-4197-A034-7FC66DB20952}"/>
              </a:ext>
            </a:extLst>
          </p:cNvPr>
          <p:cNvPicPr>
            <a:picLocks noChangeAspect="1"/>
          </p:cNvPicPr>
          <p:nvPr/>
        </p:nvPicPr>
        <p:blipFill>
          <a:blip r:embed="rId3"/>
          <a:stretch>
            <a:fillRect/>
          </a:stretch>
        </p:blipFill>
        <p:spPr>
          <a:xfrm>
            <a:off x="913774" y="0"/>
            <a:ext cx="10610491" cy="6858000"/>
          </a:xfrm>
          <a:prstGeom prst="rect">
            <a:avLst/>
          </a:prstGeom>
        </p:spPr>
      </p:pic>
    </p:spTree>
    <p:extLst>
      <p:ext uri="{BB962C8B-B14F-4D97-AF65-F5344CB8AC3E}">
        <p14:creationId xmlns:p14="http://schemas.microsoft.com/office/powerpoint/2010/main" val="1018973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221125"/>
          </a:xfrm>
        </p:spPr>
        <p:txBody>
          <a:bodyPr>
            <a:normAutofit/>
          </a:bodyPr>
          <a:lstStyle/>
          <a:p>
            <a:pPr>
              <a:spcBef>
                <a:spcPts val="0"/>
              </a:spcBef>
            </a:pPr>
            <a:r>
              <a:rPr lang="en-CA" dirty="0" err="1">
                <a:latin typeface="+mj-lt"/>
              </a:rPr>
              <a:t>Chapitres</a:t>
            </a:r>
            <a:r>
              <a:rPr lang="en-CA" dirty="0">
                <a:latin typeface="+mj-lt"/>
              </a:rPr>
              <a:t> et </a:t>
            </a:r>
            <a:r>
              <a:rPr lang="en-CA" dirty="0" err="1">
                <a:latin typeface="+mj-lt"/>
              </a:rPr>
              <a:t>soupers</a:t>
            </a:r>
            <a:r>
              <a:rPr lang="en-CA" dirty="0">
                <a:latin typeface="+mj-lt"/>
              </a:rPr>
              <a:t>-conferences</a:t>
            </a:r>
          </a:p>
          <a:p>
            <a:pPr>
              <a:spcBef>
                <a:spcPts val="0"/>
              </a:spcBef>
            </a:pPr>
            <a:endParaRPr lang="en-CA" dirty="0">
              <a:latin typeface="+mj-lt"/>
            </a:endParaRPr>
          </a:p>
          <a:p>
            <a:pPr>
              <a:spcBef>
                <a:spcPts val="0"/>
              </a:spcBef>
            </a:pPr>
            <a:r>
              <a:rPr lang="en-CA" dirty="0">
                <a:latin typeface="+mj-lt"/>
              </a:rPr>
              <a:t>2 Conventions par </a:t>
            </a:r>
            <a:r>
              <a:rPr lang="en-CA" dirty="0" err="1">
                <a:latin typeface="+mj-lt"/>
              </a:rPr>
              <a:t>année</a:t>
            </a:r>
            <a:endParaRPr lang="en-CA" dirty="0">
              <a:latin typeface="+mj-lt"/>
            </a:endParaRPr>
          </a:p>
          <a:p>
            <a:pPr lvl="1">
              <a:spcBef>
                <a:spcPts val="0"/>
              </a:spcBef>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5" name="Picture 4">
            <a:extLst>
              <a:ext uri="{FF2B5EF4-FFF2-40B4-BE49-F238E27FC236}">
                <a16:creationId xmlns:a16="http://schemas.microsoft.com/office/drawing/2014/main" id="{9B451FC1-F5AA-479B-B939-B7BA9ED844EF}"/>
              </a:ext>
            </a:extLst>
          </p:cNvPr>
          <p:cNvPicPr>
            <a:picLocks noChangeAspect="1"/>
          </p:cNvPicPr>
          <p:nvPr/>
        </p:nvPicPr>
        <p:blipFill>
          <a:blip r:embed="rId3"/>
          <a:stretch>
            <a:fillRect/>
          </a:stretch>
        </p:blipFill>
        <p:spPr>
          <a:xfrm>
            <a:off x="-34272" y="1199654"/>
            <a:ext cx="12226272" cy="4885256"/>
          </a:xfrm>
          <a:prstGeom prst="rect">
            <a:avLst/>
          </a:prstGeom>
        </p:spPr>
      </p:pic>
    </p:spTree>
    <p:extLst>
      <p:ext uri="{BB962C8B-B14F-4D97-AF65-F5344CB8AC3E}">
        <p14:creationId xmlns:p14="http://schemas.microsoft.com/office/powerpoint/2010/main" val="269344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221125"/>
          </a:xfrm>
        </p:spPr>
        <p:txBody>
          <a:bodyPr>
            <a:normAutofit/>
          </a:bodyPr>
          <a:lstStyle/>
          <a:p>
            <a:pPr>
              <a:spcBef>
                <a:spcPts val="0"/>
              </a:spcBef>
            </a:pPr>
            <a:r>
              <a:rPr lang="en-CA" dirty="0" err="1">
                <a:latin typeface="+mj-lt"/>
              </a:rPr>
              <a:t>Chapitres</a:t>
            </a:r>
            <a:r>
              <a:rPr lang="en-CA" dirty="0">
                <a:latin typeface="+mj-lt"/>
              </a:rPr>
              <a:t> et </a:t>
            </a:r>
            <a:r>
              <a:rPr lang="en-CA" dirty="0" err="1">
                <a:latin typeface="+mj-lt"/>
              </a:rPr>
              <a:t>soupers</a:t>
            </a:r>
            <a:r>
              <a:rPr lang="en-CA" dirty="0">
                <a:latin typeface="+mj-lt"/>
              </a:rPr>
              <a:t>-conferences</a:t>
            </a:r>
          </a:p>
          <a:p>
            <a:pPr>
              <a:spcBef>
                <a:spcPts val="0"/>
              </a:spcBef>
            </a:pPr>
            <a:endParaRPr lang="en-CA" dirty="0">
              <a:latin typeface="+mj-lt"/>
            </a:endParaRPr>
          </a:p>
          <a:p>
            <a:pPr>
              <a:spcBef>
                <a:spcPts val="0"/>
              </a:spcBef>
            </a:pPr>
            <a:r>
              <a:rPr lang="en-CA" dirty="0">
                <a:latin typeface="+mj-lt"/>
              </a:rPr>
              <a:t>2 Conventions par </a:t>
            </a:r>
            <a:r>
              <a:rPr lang="en-CA" dirty="0" err="1">
                <a:latin typeface="+mj-lt"/>
              </a:rPr>
              <a:t>année</a:t>
            </a:r>
            <a:endParaRPr lang="en-CA" dirty="0">
              <a:latin typeface="+mj-lt"/>
            </a:endParaRPr>
          </a:p>
          <a:p>
            <a:pPr lvl="1">
              <a:spcBef>
                <a:spcPts val="0"/>
              </a:spcBef>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6" name="Picture 5">
            <a:extLst>
              <a:ext uri="{FF2B5EF4-FFF2-40B4-BE49-F238E27FC236}">
                <a16:creationId xmlns:a16="http://schemas.microsoft.com/office/drawing/2014/main" id="{ABBC5FF2-96F0-4086-A13C-3ABBC85B97EB}"/>
              </a:ext>
            </a:extLst>
          </p:cNvPr>
          <p:cNvPicPr>
            <a:picLocks noChangeAspect="1"/>
          </p:cNvPicPr>
          <p:nvPr/>
        </p:nvPicPr>
        <p:blipFill>
          <a:blip r:embed="rId3"/>
          <a:stretch>
            <a:fillRect/>
          </a:stretch>
        </p:blipFill>
        <p:spPr>
          <a:xfrm>
            <a:off x="0" y="493190"/>
            <a:ext cx="12228624" cy="6364805"/>
          </a:xfrm>
          <a:prstGeom prst="rect">
            <a:avLst/>
          </a:prstGeom>
        </p:spPr>
      </p:pic>
    </p:spTree>
    <p:extLst>
      <p:ext uri="{BB962C8B-B14F-4D97-AF65-F5344CB8AC3E}">
        <p14:creationId xmlns:p14="http://schemas.microsoft.com/office/powerpoint/2010/main" val="4003751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221125"/>
          </a:xfrm>
        </p:spPr>
        <p:txBody>
          <a:bodyPr>
            <a:normAutofit/>
          </a:bodyPr>
          <a:lstStyle/>
          <a:p>
            <a:pPr>
              <a:spcBef>
                <a:spcPts val="0"/>
              </a:spcBef>
            </a:pPr>
            <a:r>
              <a:rPr lang="en-CA" dirty="0" err="1">
                <a:latin typeface="+mj-lt"/>
              </a:rPr>
              <a:t>Chapitres</a:t>
            </a:r>
            <a:r>
              <a:rPr lang="en-CA" dirty="0">
                <a:latin typeface="+mj-lt"/>
              </a:rPr>
              <a:t> et </a:t>
            </a:r>
            <a:r>
              <a:rPr lang="en-CA" dirty="0" err="1">
                <a:latin typeface="+mj-lt"/>
              </a:rPr>
              <a:t>soupers</a:t>
            </a:r>
            <a:r>
              <a:rPr lang="en-CA" dirty="0">
                <a:latin typeface="+mj-lt"/>
              </a:rPr>
              <a:t>-conferences</a:t>
            </a:r>
          </a:p>
          <a:p>
            <a:pPr>
              <a:spcBef>
                <a:spcPts val="0"/>
              </a:spcBef>
            </a:pPr>
            <a:endParaRPr lang="en-CA" dirty="0">
              <a:latin typeface="+mj-lt"/>
            </a:endParaRPr>
          </a:p>
          <a:p>
            <a:pPr>
              <a:spcBef>
                <a:spcPts val="0"/>
              </a:spcBef>
            </a:pPr>
            <a:r>
              <a:rPr lang="en-CA" dirty="0">
                <a:latin typeface="+mj-lt"/>
              </a:rPr>
              <a:t>2 Conventions par </a:t>
            </a:r>
            <a:r>
              <a:rPr lang="en-CA" dirty="0" err="1">
                <a:latin typeface="+mj-lt"/>
              </a:rPr>
              <a:t>année</a:t>
            </a:r>
            <a:endParaRPr lang="en-CA" dirty="0">
              <a:latin typeface="+mj-lt"/>
            </a:endParaRPr>
          </a:p>
          <a:p>
            <a:pPr lvl="1">
              <a:spcBef>
                <a:spcPts val="0"/>
              </a:spcBef>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6" name="Picture 5">
            <a:extLst>
              <a:ext uri="{FF2B5EF4-FFF2-40B4-BE49-F238E27FC236}">
                <a16:creationId xmlns:a16="http://schemas.microsoft.com/office/drawing/2014/main" id="{F5209D20-1F0F-48BF-9827-4C0713A1456B}"/>
              </a:ext>
            </a:extLst>
          </p:cNvPr>
          <p:cNvPicPr>
            <a:picLocks noChangeAspect="1"/>
          </p:cNvPicPr>
          <p:nvPr/>
        </p:nvPicPr>
        <p:blipFill>
          <a:blip r:embed="rId3"/>
          <a:stretch>
            <a:fillRect/>
          </a:stretch>
        </p:blipFill>
        <p:spPr>
          <a:xfrm>
            <a:off x="0" y="506928"/>
            <a:ext cx="12192000" cy="6352134"/>
          </a:xfrm>
          <a:prstGeom prst="rect">
            <a:avLst/>
          </a:prstGeom>
        </p:spPr>
      </p:pic>
    </p:spTree>
    <p:extLst>
      <p:ext uri="{BB962C8B-B14F-4D97-AF65-F5344CB8AC3E}">
        <p14:creationId xmlns:p14="http://schemas.microsoft.com/office/powerpoint/2010/main" val="3138019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Darkside of ASHRAE</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603849" y="1360968"/>
            <a:ext cx="11198683" cy="4221125"/>
          </a:xfrm>
        </p:spPr>
        <p:txBody>
          <a:bodyPr>
            <a:normAutofit/>
          </a:bodyPr>
          <a:lstStyle/>
          <a:p>
            <a:pPr>
              <a:spcBef>
                <a:spcPts val="0"/>
              </a:spcBef>
            </a:pPr>
            <a:r>
              <a:rPr lang="en-CA" sz="2800" dirty="0" err="1">
                <a:latin typeface="+mj-lt"/>
              </a:rPr>
              <a:t>Depuis</a:t>
            </a:r>
            <a:r>
              <a:rPr lang="en-CA" sz="2800" dirty="0">
                <a:latin typeface="+mj-lt"/>
              </a:rPr>
              <a:t> la convention de </a:t>
            </a:r>
            <a:r>
              <a:rPr lang="en-CA" sz="2800" dirty="0" err="1">
                <a:latin typeface="+mj-lt"/>
              </a:rPr>
              <a:t>juin</a:t>
            </a:r>
            <a:r>
              <a:rPr lang="en-CA" sz="2800" dirty="0">
                <a:latin typeface="+mj-lt"/>
              </a:rPr>
              <a:t> 2011 à Montréal, </a:t>
            </a:r>
            <a:br>
              <a:rPr lang="en-CA" sz="2800" dirty="0">
                <a:latin typeface="+mj-lt"/>
              </a:rPr>
            </a:br>
            <a:r>
              <a:rPr lang="en-CA" sz="2800" dirty="0">
                <a:latin typeface="+mj-lt"/>
              </a:rPr>
              <a:t>Je </a:t>
            </a:r>
            <a:r>
              <a:rPr lang="en-CA" sz="2800" dirty="0" err="1">
                <a:latin typeface="+mj-lt"/>
              </a:rPr>
              <a:t>suis</a:t>
            </a:r>
            <a:r>
              <a:rPr lang="en-CA" sz="2800" dirty="0">
                <a:latin typeface="+mj-lt"/>
              </a:rPr>
              <a:t> un </a:t>
            </a:r>
            <a:r>
              <a:rPr lang="en-CA" sz="2800" dirty="0" err="1">
                <a:latin typeface="+mj-lt"/>
              </a:rPr>
              <a:t>DarkSide</a:t>
            </a:r>
            <a:r>
              <a:rPr lang="en-CA" sz="2800" dirty="0">
                <a:latin typeface="+mj-lt"/>
              </a:rPr>
              <a:t> </a:t>
            </a:r>
            <a:r>
              <a:rPr lang="en-CA" sz="2800" dirty="0" err="1">
                <a:latin typeface="+mj-lt"/>
              </a:rPr>
              <a:t>D’Ashrae</a:t>
            </a:r>
            <a:r>
              <a:rPr lang="en-CA" sz="2800" dirty="0">
                <a:latin typeface="+mj-lt"/>
              </a:rPr>
              <a:t> : </a:t>
            </a:r>
          </a:p>
          <a:p>
            <a:pPr lvl="1">
              <a:spcBef>
                <a:spcPts val="0"/>
              </a:spcBef>
            </a:pPr>
            <a:r>
              <a:rPr lang="en-CA" sz="2800" dirty="0">
                <a:latin typeface="+mj-lt"/>
              </a:rPr>
              <a:t>Voting member: SSPC 188 </a:t>
            </a:r>
            <a:r>
              <a:rPr lang="en-CA" sz="2800" dirty="0"/>
              <a:t>Legionellosis: Risk Management for Building Water Systems</a:t>
            </a:r>
            <a:endParaRPr lang="en-CA" sz="2800" dirty="0">
              <a:latin typeface="+mj-lt"/>
            </a:endParaRPr>
          </a:p>
          <a:p>
            <a:pPr lvl="1">
              <a:spcBef>
                <a:spcPts val="0"/>
              </a:spcBef>
            </a:pPr>
            <a:r>
              <a:rPr lang="en-CA" sz="2800" dirty="0">
                <a:latin typeface="+mj-lt"/>
              </a:rPr>
              <a:t>Voting member: TC3.6 Water Treatment</a:t>
            </a:r>
          </a:p>
          <a:p>
            <a:pPr lvl="1">
              <a:spcBef>
                <a:spcPts val="0"/>
              </a:spcBef>
            </a:pPr>
            <a:r>
              <a:rPr lang="en-CA" sz="2800" dirty="0">
                <a:latin typeface="+mj-lt"/>
              </a:rPr>
              <a:t>Voting member: TC8.6 Cooling Towers</a:t>
            </a:r>
          </a:p>
          <a:p>
            <a:pPr lvl="1">
              <a:spcBef>
                <a:spcPts val="0"/>
              </a:spcBef>
            </a:pPr>
            <a:r>
              <a:rPr lang="en-CA" sz="2800" dirty="0">
                <a:latin typeface="+mj-lt"/>
              </a:rPr>
              <a:t>Corresponding member: TC 6.6 Service water heating systems</a:t>
            </a:r>
          </a:p>
          <a:p>
            <a:pPr lvl="1">
              <a:spcBef>
                <a:spcPts val="0"/>
              </a:spcBef>
            </a:pPr>
            <a:endParaRPr lang="en-CA" sz="2400" dirty="0">
              <a:latin typeface="+mj-lt"/>
            </a:endParaRPr>
          </a:p>
          <a:p>
            <a:pPr lvl="1">
              <a:spcBef>
                <a:spcPts val="0"/>
              </a:spcBef>
            </a:pPr>
            <a:endParaRPr lang="en-CA" sz="2400" dirty="0">
              <a:latin typeface="+mj-lt"/>
            </a:endParaRPr>
          </a:p>
          <a:p>
            <a:pPr marL="457200" lvl="1" indent="0">
              <a:spcBef>
                <a:spcPts val="0"/>
              </a:spcBef>
              <a:buNone/>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spTree>
    <p:extLst>
      <p:ext uri="{BB962C8B-B14F-4D97-AF65-F5344CB8AC3E}">
        <p14:creationId xmlns:p14="http://schemas.microsoft.com/office/powerpoint/2010/main" val="8502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sp>
        <p:nvSpPr>
          <p:cNvPr id="7" name="Content Placeholder 6">
            <a:extLst>
              <a:ext uri="{FF2B5EF4-FFF2-40B4-BE49-F238E27FC236}">
                <a16:creationId xmlns:a16="http://schemas.microsoft.com/office/drawing/2014/main" id="{9A863D8D-FDB5-4CB9-90DF-D3F362B00EA2}"/>
              </a:ext>
            </a:extLst>
          </p:cNvPr>
          <p:cNvSpPr>
            <a:spLocks noGrp="1"/>
          </p:cNvSpPr>
          <p:nvPr>
            <p:ph sz="quarter" idx="13"/>
          </p:nvPr>
        </p:nvSpPr>
        <p:spPr>
          <a:xfrm>
            <a:off x="1524001" y="5513294"/>
            <a:ext cx="9144000" cy="1344706"/>
          </a:xfrm>
          <a:solidFill>
            <a:srgbClr val="9CBFF2"/>
          </a:solidFill>
        </p:spPr>
        <p:txBody>
          <a:bodyPr/>
          <a:lstStyle/>
          <a:p>
            <a:pPr marL="0" indent="0" algn="ctr">
              <a:buNone/>
            </a:pPr>
            <a:r>
              <a:rPr lang="en-CA" dirty="0"/>
              <a:t>Standard protocol </a:t>
            </a:r>
            <a:r>
              <a:rPr lang="en-CA" dirty="0" err="1"/>
              <a:t>Commttee</a:t>
            </a:r>
            <a:r>
              <a:rPr lang="en-CA" dirty="0"/>
              <a:t> 188</a:t>
            </a:r>
          </a:p>
          <a:p>
            <a:pPr marL="0" indent="0" algn="ctr">
              <a:buNone/>
            </a:pPr>
            <a:r>
              <a:rPr lang="en-CA" dirty="0"/>
              <a:t>30 </a:t>
            </a:r>
            <a:r>
              <a:rPr lang="en-CA" dirty="0" err="1"/>
              <a:t>Juin</a:t>
            </a:r>
            <a:r>
              <a:rPr lang="en-CA" dirty="0"/>
              <a:t> 2015</a:t>
            </a:r>
          </a:p>
        </p:txBody>
      </p:sp>
      <p:pic>
        <p:nvPicPr>
          <p:cNvPr id="4" name="Picture 3">
            <a:extLst>
              <a:ext uri="{FF2B5EF4-FFF2-40B4-BE49-F238E27FC236}">
                <a16:creationId xmlns:a16="http://schemas.microsoft.com/office/drawing/2014/main" id="{072529F9-B36D-4603-90E5-D6B4254F64A3}"/>
              </a:ext>
            </a:extLst>
          </p:cNvPr>
          <p:cNvPicPr>
            <a:picLocks noChangeAspect="1"/>
          </p:cNvPicPr>
          <p:nvPr/>
        </p:nvPicPr>
        <p:blipFill>
          <a:blip r:embed="rId3"/>
          <a:stretch>
            <a:fillRect/>
          </a:stretch>
        </p:blipFill>
        <p:spPr>
          <a:xfrm>
            <a:off x="3132667" y="-20638"/>
            <a:ext cx="5334000" cy="6878638"/>
          </a:xfrm>
          <a:prstGeom prst="rect">
            <a:avLst/>
          </a:prstGeom>
        </p:spPr>
      </p:pic>
      <p:sp>
        <p:nvSpPr>
          <p:cNvPr id="5" name="Content Placeholder 2">
            <a:extLst>
              <a:ext uri="{FF2B5EF4-FFF2-40B4-BE49-F238E27FC236}">
                <a16:creationId xmlns:a16="http://schemas.microsoft.com/office/drawing/2014/main" id="{7CA8BDFA-2138-43DC-9151-F4E7A6AFDC3E}"/>
              </a:ext>
            </a:extLst>
          </p:cNvPr>
          <p:cNvSpPr txBox="1">
            <a:spLocks/>
          </p:cNvSpPr>
          <p:nvPr/>
        </p:nvSpPr>
        <p:spPr>
          <a:xfrm>
            <a:off x="200326" y="1803935"/>
            <a:ext cx="3181229" cy="43208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spcBef>
                <a:spcPts val="0"/>
              </a:spcBef>
            </a:pPr>
            <a:r>
              <a:rPr lang="en-CA" sz="2800" dirty="0">
                <a:latin typeface="+mj-lt"/>
              </a:rPr>
              <a:t>SPC 188 </a:t>
            </a:r>
            <a:r>
              <a:rPr lang="en-CA" sz="2800" dirty="0"/>
              <a:t>Legionellosis: Risk Management for Building Water Systems</a:t>
            </a:r>
            <a:endParaRPr lang="en-CA" dirty="0">
              <a:latin typeface="Tw Cen MT (En-têtes)"/>
            </a:endParaRP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4099373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pic>
        <p:nvPicPr>
          <p:cNvPr id="5" name="Picture 4">
            <a:extLst>
              <a:ext uri="{FF2B5EF4-FFF2-40B4-BE49-F238E27FC236}">
                <a16:creationId xmlns:a16="http://schemas.microsoft.com/office/drawing/2014/main" id="{ECFD2A2F-BA09-4849-81DC-E7B39F8DA1C2}"/>
              </a:ext>
            </a:extLst>
          </p:cNvPr>
          <p:cNvPicPr>
            <a:picLocks noChangeAspect="1"/>
          </p:cNvPicPr>
          <p:nvPr/>
        </p:nvPicPr>
        <p:blipFill>
          <a:blip r:embed="rId3"/>
          <a:stretch>
            <a:fillRect/>
          </a:stretch>
        </p:blipFill>
        <p:spPr>
          <a:xfrm>
            <a:off x="1524000" y="0"/>
            <a:ext cx="9144000" cy="6858000"/>
          </a:xfrm>
          <a:prstGeom prst="rect">
            <a:avLst/>
          </a:prstGeom>
        </p:spPr>
      </p:pic>
      <p:sp>
        <p:nvSpPr>
          <p:cNvPr id="7" name="Content Placeholder 6">
            <a:extLst>
              <a:ext uri="{FF2B5EF4-FFF2-40B4-BE49-F238E27FC236}">
                <a16:creationId xmlns:a16="http://schemas.microsoft.com/office/drawing/2014/main" id="{9A863D8D-FDB5-4CB9-90DF-D3F362B00EA2}"/>
              </a:ext>
            </a:extLst>
          </p:cNvPr>
          <p:cNvSpPr>
            <a:spLocks noGrp="1"/>
          </p:cNvSpPr>
          <p:nvPr>
            <p:ph sz="quarter" idx="13"/>
          </p:nvPr>
        </p:nvSpPr>
        <p:spPr>
          <a:xfrm>
            <a:off x="1524001" y="5513294"/>
            <a:ext cx="9144000" cy="1344706"/>
          </a:xfrm>
          <a:solidFill>
            <a:srgbClr val="9CBFF2"/>
          </a:solidFill>
        </p:spPr>
        <p:txBody>
          <a:bodyPr/>
          <a:lstStyle/>
          <a:p>
            <a:pPr marL="0" indent="0" algn="ctr">
              <a:buNone/>
            </a:pPr>
            <a:r>
              <a:rPr lang="en-CA" dirty="0"/>
              <a:t>Standard project Committee 188</a:t>
            </a:r>
          </a:p>
          <a:p>
            <a:pPr marL="0" indent="0" algn="ctr">
              <a:buNone/>
            </a:pPr>
            <a:r>
              <a:rPr lang="en-CA" dirty="0"/>
              <a:t>30 </a:t>
            </a:r>
            <a:r>
              <a:rPr lang="en-CA" dirty="0" err="1"/>
              <a:t>Juin</a:t>
            </a:r>
            <a:r>
              <a:rPr lang="en-CA" dirty="0"/>
              <a:t> 2015</a:t>
            </a:r>
          </a:p>
        </p:txBody>
      </p:sp>
    </p:spTree>
    <p:extLst>
      <p:ext uri="{BB962C8B-B14F-4D97-AF65-F5344CB8AC3E}">
        <p14:creationId xmlns:p14="http://schemas.microsoft.com/office/powerpoint/2010/main" val="1334707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1097653"/>
            <a:ext cx="10364451" cy="776176"/>
          </a:xfrm>
        </p:spPr>
        <p:txBody>
          <a:bodyPr>
            <a:normAutofit fontScale="90000"/>
          </a:bodyPr>
          <a:lstStyle/>
          <a:p>
            <a:r>
              <a:rPr lang="fr-CA" sz="4000" b="1" dirty="0"/>
              <a:t>COMPRENDRE ET </a:t>
            </a:r>
            <a:br>
              <a:rPr lang="fr-CA" sz="4000" b="1" dirty="0"/>
            </a:br>
            <a:r>
              <a:rPr lang="fr-CA" sz="4000" b="1" dirty="0"/>
              <a:t>PRÉVENIR LA </a:t>
            </a:r>
            <a:r>
              <a:rPr lang="fr-CA" sz="4000" b="1" dirty="0" err="1"/>
              <a:t>lÉGIONELLOSE</a:t>
            </a:r>
            <a:endParaRPr lang="en-CA" sz="4000" b="1" dirty="0"/>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2177256"/>
            <a:ext cx="10363826" cy="4221125"/>
          </a:xfrm>
        </p:spPr>
        <p:txBody>
          <a:bodyPr>
            <a:normAutofit/>
          </a:bodyPr>
          <a:lstStyle/>
          <a:p>
            <a:pPr>
              <a:spcBef>
                <a:spcPts val="0"/>
              </a:spcBef>
            </a:pPr>
            <a:r>
              <a:rPr lang="fr-FR" sz="2800" dirty="0"/>
              <a:t>Cette conférence a pour but de démystifier ce qu’est la légionelle dans le milieu de la mécanique du bâtiment. Quelle est sa provenance, comment se développe-t-elle, quels sont les risques associés et les méthodes de prévention. Enfin, il y aura un survol des normes en vigueur et de leurs applications.</a:t>
            </a:r>
            <a:endParaRPr lang="en-CA" sz="2800"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spTree>
    <p:extLst>
      <p:ext uri="{BB962C8B-B14F-4D97-AF65-F5344CB8AC3E}">
        <p14:creationId xmlns:p14="http://schemas.microsoft.com/office/powerpoint/2010/main" val="3261423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pic>
        <p:nvPicPr>
          <p:cNvPr id="4" name="Picture 3">
            <a:extLst>
              <a:ext uri="{FF2B5EF4-FFF2-40B4-BE49-F238E27FC236}">
                <a16:creationId xmlns:a16="http://schemas.microsoft.com/office/drawing/2014/main" id="{072529F9-B36D-4603-90E5-D6B4254F64A3}"/>
              </a:ext>
            </a:extLst>
          </p:cNvPr>
          <p:cNvPicPr>
            <a:picLocks noChangeAspect="1"/>
          </p:cNvPicPr>
          <p:nvPr/>
        </p:nvPicPr>
        <p:blipFill>
          <a:blip r:embed="rId2"/>
          <a:stretch>
            <a:fillRect/>
          </a:stretch>
        </p:blipFill>
        <p:spPr>
          <a:xfrm>
            <a:off x="0" y="0"/>
            <a:ext cx="5334000" cy="6878638"/>
          </a:xfrm>
          <a:prstGeom prst="rect">
            <a:avLst/>
          </a:prstGeom>
        </p:spPr>
      </p:pic>
      <p:pic>
        <p:nvPicPr>
          <p:cNvPr id="9" name="Picture 8">
            <a:extLst>
              <a:ext uri="{FF2B5EF4-FFF2-40B4-BE49-F238E27FC236}">
                <a16:creationId xmlns:a16="http://schemas.microsoft.com/office/drawing/2014/main" id="{67CF5397-C7AA-4A9D-BCD9-832AF85E689B}"/>
              </a:ext>
            </a:extLst>
          </p:cNvPr>
          <p:cNvPicPr>
            <a:picLocks noChangeAspect="1"/>
          </p:cNvPicPr>
          <p:nvPr/>
        </p:nvPicPr>
        <p:blipFill>
          <a:blip r:embed="rId3"/>
          <a:stretch>
            <a:fillRect/>
          </a:stretch>
        </p:blipFill>
        <p:spPr>
          <a:xfrm>
            <a:off x="5337320" y="0"/>
            <a:ext cx="6854680" cy="3872753"/>
          </a:xfrm>
          <a:prstGeom prst="rect">
            <a:avLst/>
          </a:prstGeom>
        </p:spPr>
      </p:pic>
    </p:spTree>
    <p:extLst>
      <p:ext uri="{BB962C8B-B14F-4D97-AF65-F5344CB8AC3E}">
        <p14:creationId xmlns:p14="http://schemas.microsoft.com/office/powerpoint/2010/main" val="264950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ASHRAE</a:t>
            </a:r>
          </a:p>
        </p:txBody>
      </p:sp>
      <p:pic>
        <p:nvPicPr>
          <p:cNvPr id="5" name="Picture 4">
            <a:extLst>
              <a:ext uri="{FF2B5EF4-FFF2-40B4-BE49-F238E27FC236}">
                <a16:creationId xmlns:a16="http://schemas.microsoft.com/office/drawing/2014/main" id="{ECFD2A2F-BA09-4849-81DC-E7B39F8DA1C2}"/>
              </a:ext>
            </a:extLst>
          </p:cNvPr>
          <p:cNvPicPr>
            <a:picLocks noChangeAspect="1"/>
          </p:cNvPicPr>
          <p:nvPr/>
        </p:nvPicPr>
        <p:blipFill>
          <a:blip r:embed="rId3"/>
          <a:stretch>
            <a:fillRect/>
          </a:stretch>
        </p:blipFill>
        <p:spPr>
          <a:xfrm>
            <a:off x="1524000" y="0"/>
            <a:ext cx="9144000" cy="6858000"/>
          </a:xfrm>
          <a:prstGeom prst="rect">
            <a:avLst/>
          </a:prstGeom>
        </p:spPr>
      </p:pic>
      <p:sp>
        <p:nvSpPr>
          <p:cNvPr id="7" name="Content Placeholder 6">
            <a:extLst>
              <a:ext uri="{FF2B5EF4-FFF2-40B4-BE49-F238E27FC236}">
                <a16:creationId xmlns:a16="http://schemas.microsoft.com/office/drawing/2014/main" id="{9A863D8D-FDB5-4CB9-90DF-D3F362B00EA2}"/>
              </a:ext>
            </a:extLst>
          </p:cNvPr>
          <p:cNvSpPr>
            <a:spLocks noGrp="1"/>
          </p:cNvSpPr>
          <p:nvPr>
            <p:ph sz="quarter" idx="13"/>
          </p:nvPr>
        </p:nvSpPr>
        <p:spPr>
          <a:xfrm>
            <a:off x="1524001" y="5513294"/>
            <a:ext cx="9144000" cy="1344706"/>
          </a:xfrm>
          <a:solidFill>
            <a:srgbClr val="9CBFF2"/>
          </a:solidFill>
        </p:spPr>
        <p:txBody>
          <a:bodyPr/>
          <a:lstStyle/>
          <a:p>
            <a:pPr marL="0" indent="0" algn="ctr">
              <a:buNone/>
            </a:pPr>
            <a:r>
              <a:rPr lang="en-CA" dirty="0"/>
              <a:t>Standard protocol Committee 188</a:t>
            </a:r>
          </a:p>
          <a:p>
            <a:pPr marL="0" indent="0" algn="ctr">
              <a:buNone/>
            </a:pPr>
            <a:r>
              <a:rPr lang="en-CA" dirty="0"/>
              <a:t>30 </a:t>
            </a:r>
            <a:r>
              <a:rPr lang="en-CA" dirty="0" err="1"/>
              <a:t>Juin</a:t>
            </a:r>
            <a:r>
              <a:rPr lang="en-CA" dirty="0"/>
              <a:t> 2015</a:t>
            </a:r>
          </a:p>
        </p:txBody>
      </p:sp>
      <p:pic>
        <p:nvPicPr>
          <p:cNvPr id="6" name="Picture 5">
            <a:extLst>
              <a:ext uri="{FF2B5EF4-FFF2-40B4-BE49-F238E27FC236}">
                <a16:creationId xmlns:a16="http://schemas.microsoft.com/office/drawing/2014/main" id="{A2B0162B-2A2B-48BF-989C-1DD894F53315}"/>
              </a:ext>
            </a:extLst>
          </p:cNvPr>
          <p:cNvPicPr>
            <a:picLocks noChangeAspect="1"/>
          </p:cNvPicPr>
          <p:nvPr/>
        </p:nvPicPr>
        <p:blipFill>
          <a:blip r:embed="rId4"/>
          <a:stretch>
            <a:fillRect/>
          </a:stretch>
        </p:blipFill>
        <p:spPr>
          <a:xfrm>
            <a:off x="0" y="0"/>
            <a:ext cx="12192000" cy="6888229"/>
          </a:xfrm>
          <a:prstGeom prst="rect">
            <a:avLst/>
          </a:prstGeom>
        </p:spPr>
      </p:pic>
    </p:spTree>
    <p:extLst>
      <p:ext uri="{BB962C8B-B14F-4D97-AF65-F5344CB8AC3E}">
        <p14:creationId xmlns:p14="http://schemas.microsoft.com/office/powerpoint/2010/main" val="1945266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err="1"/>
              <a:t>Comprendre</a:t>
            </a:r>
            <a:r>
              <a:rPr lang="en-CA" sz="4000" b="1" dirty="0"/>
              <a:t> la </a:t>
            </a:r>
            <a:r>
              <a:rPr lang="en-CA" sz="4000" b="1" dirty="0" err="1"/>
              <a:t>légionelle</a:t>
            </a:r>
            <a:endParaRPr lang="en-CA" sz="4000" b="1" dirty="0"/>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5071729"/>
          </a:xfrm>
        </p:spPr>
        <p:txBody>
          <a:bodyPr>
            <a:normAutofit/>
          </a:bodyPr>
          <a:lstStyle/>
          <a:p>
            <a:pPr>
              <a:spcBef>
                <a:spcPts val="0"/>
              </a:spcBef>
            </a:pPr>
            <a:r>
              <a:rPr lang="en-CA" sz="3600" dirty="0" err="1">
                <a:latin typeface="+mj-lt"/>
              </a:rPr>
              <a:t>en</a:t>
            </a:r>
            <a:r>
              <a:rPr lang="en-CA" sz="3600" dirty="0">
                <a:latin typeface="+mj-lt"/>
              </a:rPr>
              <a:t> </a:t>
            </a:r>
            <a:r>
              <a:rPr lang="en-CA" sz="3600" dirty="0" err="1">
                <a:latin typeface="+mj-lt"/>
              </a:rPr>
              <a:t>Juillet</a:t>
            </a:r>
            <a:r>
              <a:rPr lang="en-CA" sz="3600" dirty="0">
                <a:latin typeface="+mj-lt"/>
              </a:rPr>
              <a:t> 1976 </a:t>
            </a:r>
            <a:r>
              <a:rPr lang="en-CA" sz="3600" dirty="0" err="1">
                <a:latin typeface="+mj-lt"/>
              </a:rPr>
              <a:t>lors</a:t>
            </a:r>
            <a:r>
              <a:rPr lang="en-CA" sz="3600" dirty="0">
                <a:latin typeface="+mj-lt"/>
              </a:rPr>
              <a:t> </a:t>
            </a:r>
            <a:r>
              <a:rPr lang="en-CA" sz="3600" dirty="0" err="1">
                <a:latin typeface="+mj-lt"/>
              </a:rPr>
              <a:t>d’une</a:t>
            </a:r>
            <a:r>
              <a:rPr lang="en-CA" sz="3600" dirty="0">
                <a:latin typeface="+mj-lt"/>
              </a:rPr>
              <a:t> convention de legionnaire dans un hotel de </a:t>
            </a:r>
            <a:r>
              <a:rPr lang="en-CA" sz="3600" dirty="0" err="1">
                <a:latin typeface="+mj-lt"/>
              </a:rPr>
              <a:t>philadelphie</a:t>
            </a:r>
            <a:r>
              <a:rPr lang="en-CA" sz="3600" dirty="0">
                <a:latin typeface="+mj-lt"/>
              </a:rPr>
              <a:t>. 182 </a:t>
            </a:r>
            <a:r>
              <a:rPr lang="en-CA" sz="3600" dirty="0" err="1">
                <a:latin typeface="+mj-lt"/>
              </a:rPr>
              <a:t>cas</a:t>
            </a:r>
            <a:r>
              <a:rPr lang="en-CA" sz="3600" dirty="0">
                <a:latin typeface="+mj-lt"/>
              </a:rPr>
              <a:t> et 29 </a:t>
            </a:r>
            <a:r>
              <a:rPr lang="en-CA" sz="3600" dirty="0" err="1">
                <a:latin typeface="+mj-lt"/>
              </a:rPr>
              <a:t>décès</a:t>
            </a:r>
            <a:r>
              <a:rPr lang="en-CA" sz="3600" dirty="0">
                <a:latin typeface="+mj-lt"/>
              </a:rPr>
              <a:t>.</a:t>
            </a:r>
          </a:p>
          <a:p>
            <a:pPr>
              <a:spcBef>
                <a:spcPts val="0"/>
              </a:spcBef>
            </a:pPr>
            <a:endParaRPr lang="en-CA" sz="3600" dirty="0">
              <a:latin typeface="+mj-lt"/>
            </a:endParaRPr>
          </a:p>
          <a:p>
            <a:pPr>
              <a:spcBef>
                <a:spcPts val="0"/>
              </a:spcBef>
            </a:pPr>
            <a:r>
              <a:rPr lang="en-CA" sz="3600" dirty="0" err="1">
                <a:latin typeface="+mj-lt"/>
              </a:rPr>
              <a:t>Cdc</a:t>
            </a:r>
            <a:r>
              <a:rPr lang="en-CA" sz="3600" dirty="0">
                <a:latin typeface="+mj-lt"/>
              </a:rPr>
              <a:t> a </a:t>
            </a:r>
            <a:r>
              <a:rPr lang="en-CA" sz="3600" dirty="0" err="1">
                <a:latin typeface="+mj-lt"/>
              </a:rPr>
              <a:t>travaillé</a:t>
            </a:r>
            <a:r>
              <a:rPr lang="en-CA" sz="3600" dirty="0">
                <a:latin typeface="+mj-lt"/>
              </a:rPr>
              <a:t> pendant </a:t>
            </a:r>
            <a:r>
              <a:rPr lang="en-CA" sz="3600" dirty="0" err="1">
                <a:latin typeface="+mj-lt"/>
              </a:rPr>
              <a:t>plusieurs</a:t>
            </a:r>
            <a:r>
              <a:rPr lang="en-CA" sz="3600" dirty="0">
                <a:latin typeface="+mj-lt"/>
              </a:rPr>
              <a:t> </a:t>
            </a:r>
            <a:br>
              <a:rPr lang="en-CA" sz="3600" dirty="0">
                <a:latin typeface="+mj-lt"/>
              </a:rPr>
            </a:br>
            <a:r>
              <a:rPr lang="en-CA" sz="3600" dirty="0" err="1">
                <a:latin typeface="+mj-lt"/>
              </a:rPr>
              <a:t>mois</a:t>
            </a:r>
            <a:r>
              <a:rPr lang="en-CA" sz="3600" dirty="0">
                <a:latin typeface="+mj-lt"/>
              </a:rPr>
              <a:t> </a:t>
            </a:r>
            <a:r>
              <a:rPr lang="en-CA" sz="3600" dirty="0" err="1">
                <a:latin typeface="+mj-lt"/>
              </a:rPr>
              <a:t>afin</a:t>
            </a:r>
            <a:r>
              <a:rPr lang="en-CA" sz="3600" dirty="0">
                <a:latin typeface="+mj-lt"/>
              </a:rPr>
              <a:t> </a:t>
            </a:r>
            <a:r>
              <a:rPr lang="en-CA" sz="3600" dirty="0" err="1">
                <a:latin typeface="+mj-lt"/>
              </a:rPr>
              <a:t>d’identifier</a:t>
            </a:r>
            <a:r>
              <a:rPr lang="en-CA" sz="3600" dirty="0">
                <a:latin typeface="+mj-lt"/>
              </a:rPr>
              <a:t> la </a:t>
            </a:r>
            <a:r>
              <a:rPr lang="en-CA" sz="3600" dirty="0" err="1">
                <a:latin typeface="+mj-lt"/>
              </a:rPr>
              <a:t>bactérie</a:t>
            </a:r>
            <a:endParaRPr lang="en-CA" sz="3600" dirty="0">
              <a:latin typeface="+mj-lt"/>
            </a:endParaRPr>
          </a:p>
          <a:p>
            <a:pPr marL="0" indent="0">
              <a:spcBef>
                <a:spcPts val="0"/>
              </a:spcBef>
              <a:buNone/>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6" name="Picture 5">
            <a:extLst>
              <a:ext uri="{FF2B5EF4-FFF2-40B4-BE49-F238E27FC236}">
                <a16:creationId xmlns:a16="http://schemas.microsoft.com/office/drawing/2014/main" id="{F22FE561-79FB-4123-8066-9EE2298FB630}"/>
              </a:ext>
            </a:extLst>
          </p:cNvPr>
          <p:cNvPicPr>
            <a:picLocks noChangeAspect="1"/>
          </p:cNvPicPr>
          <p:nvPr/>
        </p:nvPicPr>
        <p:blipFill>
          <a:blip r:embed="rId2"/>
          <a:stretch>
            <a:fillRect/>
          </a:stretch>
        </p:blipFill>
        <p:spPr>
          <a:xfrm rot="5400000">
            <a:off x="8984613" y="3652452"/>
            <a:ext cx="3875096" cy="2539678"/>
          </a:xfrm>
          <a:prstGeom prst="rect">
            <a:avLst/>
          </a:prstGeom>
        </p:spPr>
      </p:pic>
    </p:spTree>
    <p:extLst>
      <p:ext uri="{BB962C8B-B14F-4D97-AF65-F5344CB8AC3E}">
        <p14:creationId xmlns:p14="http://schemas.microsoft.com/office/powerpoint/2010/main" val="1333843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err="1"/>
              <a:t>Comprendre</a:t>
            </a:r>
            <a:r>
              <a:rPr lang="en-CA" sz="4000" b="1" dirty="0"/>
              <a:t> la </a:t>
            </a:r>
            <a:r>
              <a:rPr lang="en-CA" sz="4000" b="1" dirty="0" err="1"/>
              <a:t>légionelle</a:t>
            </a:r>
            <a:endParaRPr lang="en-CA" sz="4000" b="1" dirty="0"/>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511438" y="1269528"/>
            <a:ext cx="10363826" cy="5071729"/>
          </a:xfrm>
        </p:spPr>
        <p:txBody>
          <a:bodyPr>
            <a:normAutofit/>
          </a:bodyPr>
          <a:lstStyle/>
          <a:p>
            <a:r>
              <a:rPr lang="fr-FR" sz="2800" dirty="0"/>
              <a:t>deux formes cliniques de légionelloses:</a:t>
            </a:r>
          </a:p>
          <a:p>
            <a:pPr lvl="1"/>
            <a:r>
              <a:rPr lang="fr-FR" sz="2600" dirty="0"/>
              <a:t>la </a:t>
            </a:r>
            <a:r>
              <a:rPr lang="fr-FR" sz="2600" dirty="0">
                <a:hlinkClick r:id="rId2" tooltip="Légionellose">
                  <a:extLst>
                    <a:ext uri="{A12FA001-AC4F-418D-AE19-62706E023703}">
                      <ahyp:hlinkClr xmlns:ahyp="http://schemas.microsoft.com/office/drawing/2018/hyperlinkcolor" xmlns="" val="tx"/>
                    </a:ext>
                  </a:extLst>
                </a:hlinkClick>
              </a:rPr>
              <a:t>« maladie du légionnaire »</a:t>
            </a:r>
            <a:r>
              <a:rPr lang="fr-FR" sz="2600" dirty="0"/>
              <a:t> ou Légionellose : pneumonie sévère, manifestations neurologiques, troubles digestifs, insuffisance </a:t>
            </a:r>
            <a:br>
              <a:rPr lang="fr-FR" sz="2600" dirty="0"/>
            </a:br>
            <a:r>
              <a:rPr lang="fr-FR" sz="2600" dirty="0"/>
              <a:t>rénale nécessitant un traitement antibiotique ;</a:t>
            </a:r>
          </a:p>
          <a:p>
            <a:pPr lvl="1"/>
            <a:r>
              <a:rPr lang="fr-FR" sz="2600" dirty="0"/>
              <a:t>la </a:t>
            </a:r>
            <a:r>
              <a:rPr lang="fr-FR" sz="2600" dirty="0">
                <a:hlinkClick r:id="rId3" tooltip="Fièvre de Pontiac">
                  <a:extLst>
                    <a:ext uri="{A12FA001-AC4F-418D-AE19-62706E023703}">
                      <ahyp:hlinkClr xmlns:ahyp="http://schemas.microsoft.com/office/drawing/2018/hyperlinkcolor" xmlns="" val="tx"/>
                    </a:ext>
                  </a:extLst>
                </a:hlinkClick>
              </a:rPr>
              <a:t>fièvre de Pontiac</a:t>
            </a:r>
            <a:r>
              <a:rPr lang="fr-FR" sz="2600" dirty="0"/>
              <a:t> : syndrome pseudo-grippal </a:t>
            </a:r>
            <a:br>
              <a:rPr lang="fr-FR" sz="2600" dirty="0"/>
            </a:br>
            <a:r>
              <a:rPr lang="fr-FR" sz="2600" dirty="0"/>
              <a:t>bénin à guérison spontanée.</a:t>
            </a:r>
            <a:endParaRPr lang="en-CA" sz="2600"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6" name="Picture 5">
            <a:extLst>
              <a:ext uri="{FF2B5EF4-FFF2-40B4-BE49-F238E27FC236}">
                <a16:creationId xmlns:a16="http://schemas.microsoft.com/office/drawing/2014/main" id="{F22FE561-79FB-4123-8066-9EE2298FB630}"/>
              </a:ext>
            </a:extLst>
          </p:cNvPr>
          <p:cNvPicPr>
            <a:picLocks noChangeAspect="1"/>
          </p:cNvPicPr>
          <p:nvPr/>
        </p:nvPicPr>
        <p:blipFill>
          <a:blip r:embed="rId4"/>
          <a:stretch>
            <a:fillRect/>
          </a:stretch>
        </p:blipFill>
        <p:spPr>
          <a:xfrm rot="5400000">
            <a:off x="8984613" y="3652452"/>
            <a:ext cx="3875096" cy="2539678"/>
          </a:xfrm>
          <a:prstGeom prst="rect">
            <a:avLst/>
          </a:prstGeom>
        </p:spPr>
      </p:pic>
    </p:spTree>
    <p:extLst>
      <p:ext uri="{BB962C8B-B14F-4D97-AF65-F5344CB8AC3E}">
        <p14:creationId xmlns:p14="http://schemas.microsoft.com/office/powerpoint/2010/main" val="330484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err="1"/>
              <a:t>Comprendre</a:t>
            </a:r>
            <a:r>
              <a:rPr lang="en-CA" sz="4000" b="1" dirty="0"/>
              <a:t> la </a:t>
            </a:r>
            <a:r>
              <a:rPr lang="en-CA" sz="4000" b="1" dirty="0" err="1"/>
              <a:t>légionelle</a:t>
            </a:r>
            <a:endParaRPr lang="en-CA" sz="4000" b="1" dirty="0"/>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759125" y="1360968"/>
            <a:ext cx="10852029" cy="4798292"/>
          </a:xfrm>
        </p:spPr>
        <p:txBody>
          <a:bodyPr>
            <a:normAutofit/>
          </a:bodyPr>
          <a:lstStyle/>
          <a:p>
            <a:pPr>
              <a:spcBef>
                <a:spcPts val="0"/>
              </a:spcBef>
            </a:pPr>
            <a:r>
              <a:rPr lang="en-CA" sz="3200" dirty="0">
                <a:latin typeface="+mj-lt"/>
              </a:rPr>
              <a:t>66 </a:t>
            </a:r>
            <a:r>
              <a:rPr lang="en-CA" sz="3200" dirty="0" err="1">
                <a:latin typeface="+mj-lt"/>
              </a:rPr>
              <a:t>espèces</a:t>
            </a:r>
            <a:r>
              <a:rPr lang="en-CA" sz="3200" dirty="0">
                <a:latin typeface="+mj-lt"/>
              </a:rPr>
              <a:t> de </a:t>
            </a:r>
            <a:r>
              <a:rPr lang="en-CA" sz="3200" dirty="0" err="1">
                <a:latin typeface="+mj-lt"/>
              </a:rPr>
              <a:t>légionelles</a:t>
            </a:r>
            <a:r>
              <a:rPr lang="en-CA" sz="3200" dirty="0">
                <a:latin typeface="+mj-lt"/>
              </a:rPr>
              <a:t> (</a:t>
            </a:r>
            <a:r>
              <a:rPr lang="en-CA" sz="3200" dirty="0" err="1">
                <a:latin typeface="+mj-lt"/>
              </a:rPr>
              <a:t>serogroupes</a:t>
            </a:r>
            <a:r>
              <a:rPr lang="en-CA" sz="3200" dirty="0">
                <a:latin typeface="+mj-lt"/>
              </a:rPr>
              <a:t>)</a:t>
            </a:r>
          </a:p>
          <a:p>
            <a:pPr>
              <a:spcBef>
                <a:spcPts val="0"/>
              </a:spcBef>
            </a:pPr>
            <a:r>
              <a:rPr lang="en-CA" sz="3200" dirty="0">
                <a:latin typeface="+mj-lt"/>
              </a:rPr>
              <a:t>L. Pneumophila 15 sous-</a:t>
            </a:r>
            <a:r>
              <a:rPr lang="en-CA" sz="3200" dirty="0" err="1">
                <a:latin typeface="+mj-lt"/>
              </a:rPr>
              <a:t>groupes</a:t>
            </a:r>
            <a:endParaRPr lang="en-CA" sz="3200" dirty="0">
              <a:latin typeface="+mj-lt"/>
            </a:endParaRPr>
          </a:p>
          <a:p>
            <a:pPr>
              <a:spcBef>
                <a:spcPts val="0"/>
              </a:spcBef>
            </a:pPr>
            <a:r>
              <a:rPr lang="en-CA" sz="3200" dirty="0">
                <a:latin typeface="+mj-lt"/>
              </a:rPr>
              <a:t>L. pneumophila serogroup 1 </a:t>
            </a:r>
            <a:br>
              <a:rPr lang="en-CA" sz="3200" dirty="0">
                <a:latin typeface="+mj-lt"/>
              </a:rPr>
            </a:br>
            <a:r>
              <a:rPr lang="en-CA" sz="3200" dirty="0" err="1">
                <a:latin typeface="+mj-lt"/>
              </a:rPr>
              <a:t>représente</a:t>
            </a:r>
            <a:r>
              <a:rPr lang="en-CA" sz="3200" dirty="0">
                <a:latin typeface="+mj-lt"/>
              </a:rPr>
              <a:t> 80% des </a:t>
            </a:r>
            <a:r>
              <a:rPr lang="en-CA" sz="3200" dirty="0" err="1">
                <a:latin typeface="+mj-lt"/>
              </a:rPr>
              <a:t>cas</a:t>
            </a:r>
            <a:endParaRPr lang="en-CA" sz="3200" dirty="0">
              <a:latin typeface="+mj-lt"/>
            </a:endParaRPr>
          </a:p>
          <a:p>
            <a:pPr>
              <a:spcBef>
                <a:spcPts val="0"/>
              </a:spcBef>
            </a:pPr>
            <a:endParaRPr lang="en-CA" sz="3200" dirty="0">
              <a:latin typeface="+mj-lt"/>
            </a:endParaRPr>
          </a:p>
          <a:p>
            <a:pPr>
              <a:spcBef>
                <a:spcPts val="0"/>
              </a:spcBef>
            </a:pPr>
            <a:r>
              <a:rPr lang="en-CA" sz="3200" dirty="0" err="1">
                <a:latin typeface="+mj-lt"/>
              </a:rPr>
              <a:t>Bactéries</a:t>
            </a:r>
            <a:r>
              <a:rPr lang="en-CA" sz="3200" dirty="0">
                <a:latin typeface="+mj-lt"/>
              </a:rPr>
              <a:t> </a:t>
            </a:r>
            <a:r>
              <a:rPr lang="en-CA" sz="3200" dirty="0" err="1">
                <a:latin typeface="+mj-lt"/>
              </a:rPr>
              <a:t>opportunistiques</a:t>
            </a:r>
            <a:r>
              <a:rPr lang="en-CA" sz="3200" dirty="0">
                <a:latin typeface="+mj-lt"/>
              </a:rPr>
              <a:t> qui </a:t>
            </a:r>
            <a:r>
              <a:rPr lang="en-CA" sz="3200" dirty="0" err="1">
                <a:latin typeface="+mj-lt"/>
              </a:rPr>
              <a:t>peuvent</a:t>
            </a:r>
            <a:r>
              <a:rPr lang="en-CA" sz="3200" dirty="0">
                <a:latin typeface="+mj-lt"/>
              </a:rPr>
              <a:t> se </a:t>
            </a:r>
            <a:br>
              <a:rPr lang="en-CA" sz="3200" dirty="0">
                <a:latin typeface="+mj-lt"/>
              </a:rPr>
            </a:br>
            <a:r>
              <a:rPr lang="en-CA" sz="3200" dirty="0" err="1">
                <a:latin typeface="+mj-lt"/>
              </a:rPr>
              <a:t>cacher</a:t>
            </a:r>
            <a:r>
              <a:rPr lang="en-CA" sz="3200" dirty="0">
                <a:latin typeface="+mj-lt"/>
              </a:rPr>
              <a:t> dans des </a:t>
            </a:r>
            <a:r>
              <a:rPr lang="en-CA" sz="3200" dirty="0" err="1">
                <a:latin typeface="+mj-lt"/>
              </a:rPr>
              <a:t>amibes</a:t>
            </a:r>
            <a:r>
              <a:rPr lang="en-CA" sz="3200" dirty="0">
                <a:latin typeface="+mj-lt"/>
              </a:rPr>
              <a:t>, des </a:t>
            </a:r>
            <a:r>
              <a:rPr lang="en-CA" sz="3200" dirty="0" err="1">
                <a:latin typeface="+mj-lt"/>
              </a:rPr>
              <a:t>ciliés</a:t>
            </a:r>
            <a:r>
              <a:rPr lang="en-CA" sz="3200" dirty="0">
                <a:latin typeface="+mj-lt"/>
              </a:rPr>
              <a:t>, </a:t>
            </a:r>
            <a:br>
              <a:rPr lang="en-CA" sz="3200" dirty="0">
                <a:latin typeface="+mj-lt"/>
              </a:rPr>
            </a:br>
            <a:r>
              <a:rPr lang="en-CA" sz="3200" dirty="0">
                <a:latin typeface="+mj-lt"/>
              </a:rPr>
              <a:t>des </a:t>
            </a:r>
            <a:r>
              <a:rPr lang="en-CA" sz="3200" dirty="0" err="1">
                <a:latin typeface="+mj-lt"/>
              </a:rPr>
              <a:t>moisissures</a:t>
            </a:r>
            <a:r>
              <a:rPr lang="en-CA" sz="3200" dirty="0">
                <a:latin typeface="+mj-lt"/>
              </a:rPr>
              <a:t> et des </a:t>
            </a:r>
            <a:r>
              <a:rPr lang="en-CA" sz="3200" dirty="0" err="1">
                <a:latin typeface="+mj-lt"/>
              </a:rPr>
              <a:t>nématodes</a:t>
            </a:r>
            <a:endParaRPr lang="en-CA" sz="3200" dirty="0">
              <a:latin typeface="+mj-lt"/>
            </a:endParaRPr>
          </a:p>
          <a:p>
            <a:pPr lvl="1">
              <a:spcBef>
                <a:spcPts val="0"/>
              </a:spcBef>
            </a:pPr>
            <a:endParaRPr lang="en-CA" dirty="0">
              <a:latin typeface="+mj-lt"/>
            </a:endParaRPr>
          </a:p>
          <a:p>
            <a:pPr>
              <a:spcBef>
                <a:spcPts val="0"/>
              </a:spcBef>
            </a:pPr>
            <a:endParaRPr lang="en-CA"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4" name="Picture 3">
            <a:extLst>
              <a:ext uri="{FF2B5EF4-FFF2-40B4-BE49-F238E27FC236}">
                <a16:creationId xmlns:a16="http://schemas.microsoft.com/office/drawing/2014/main" id="{2BB2E07A-24A3-4E40-A48D-3362FD59DBC2}"/>
              </a:ext>
            </a:extLst>
          </p:cNvPr>
          <p:cNvPicPr>
            <a:picLocks noChangeAspect="1"/>
          </p:cNvPicPr>
          <p:nvPr/>
        </p:nvPicPr>
        <p:blipFill>
          <a:blip r:embed="rId2"/>
          <a:stretch>
            <a:fillRect/>
          </a:stretch>
        </p:blipFill>
        <p:spPr>
          <a:xfrm rot="5400000">
            <a:off x="8822001" y="3489839"/>
            <a:ext cx="4071560" cy="2668438"/>
          </a:xfrm>
          <a:prstGeom prst="rect">
            <a:avLst/>
          </a:prstGeom>
        </p:spPr>
      </p:pic>
    </p:spTree>
    <p:extLst>
      <p:ext uri="{BB962C8B-B14F-4D97-AF65-F5344CB8AC3E}">
        <p14:creationId xmlns:p14="http://schemas.microsoft.com/office/powerpoint/2010/main" val="803763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err="1"/>
              <a:t>Comprendre</a:t>
            </a:r>
            <a:r>
              <a:rPr lang="en-CA" sz="4000" b="1" dirty="0"/>
              <a:t> la </a:t>
            </a:r>
            <a:r>
              <a:rPr lang="en-CA" sz="4000" b="1" dirty="0" err="1"/>
              <a:t>légionelle</a:t>
            </a:r>
            <a:endParaRPr lang="en-CA" sz="4000" b="1" dirty="0"/>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5071729"/>
          </a:xfrm>
        </p:spPr>
        <p:txBody>
          <a:bodyPr>
            <a:normAutofit/>
          </a:bodyPr>
          <a:lstStyle/>
          <a:p>
            <a:pPr>
              <a:spcBef>
                <a:spcPts val="0"/>
              </a:spcBef>
            </a:pPr>
            <a:r>
              <a:rPr lang="en-CA" sz="3200" dirty="0">
                <a:latin typeface="+mj-lt"/>
              </a:rPr>
              <a:t>Transmission</a:t>
            </a:r>
          </a:p>
          <a:p>
            <a:pPr lvl="1">
              <a:spcBef>
                <a:spcPts val="0"/>
              </a:spcBef>
            </a:pPr>
            <a:r>
              <a:rPr lang="en-CA" sz="3200" dirty="0">
                <a:latin typeface="+mj-lt"/>
              </a:rPr>
              <a:t>Aspiration de </a:t>
            </a:r>
            <a:r>
              <a:rPr lang="en-CA" sz="3200" dirty="0" err="1" smtClean="0">
                <a:latin typeface="+mj-lt"/>
              </a:rPr>
              <a:t>gouttelettes</a:t>
            </a:r>
            <a:r>
              <a:rPr lang="en-CA" sz="3200" dirty="0" smtClean="0">
                <a:latin typeface="+mj-lt"/>
              </a:rPr>
              <a:t> </a:t>
            </a:r>
            <a:r>
              <a:rPr lang="en-CA" sz="3200" dirty="0">
                <a:latin typeface="+mj-lt"/>
              </a:rPr>
              <a:t>d’eau </a:t>
            </a:r>
            <a:r>
              <a:rPr lang="en-CA" sz="3200" dirty="0" err="1">
                <a:latin typeface="+mj-lt"/>
              </a:rPr>
              <a:t>contaminées</a:t>
            </a:r>
            <a:r>
              <a:rPr lang="en-CA" sz="3200" dirty="0">
                <a:latin typeface="+mj-lt"/>
              </a:rPr>
              <a:t> </a:t>
            </a:r>
          </a:p>
          <a:p>
            <a:pPr lvl="1">
              <a:spcBef>
                <a:spcPts val="0"/>
              </a:spcBef>
            </a:pPr>
            <a:endParaRPr lang="en-CA" sz="1200" dirty="0">
              <a:latin typeface="+mj-lt"/>
            </a:endParaRPr>
          </a:p>
          <a:p>
            <a:pPr>
              <a:spcBef>
                <a:spcPts val="0"/>
              </a:spcBef>
            </a:pPr>
            <a:r>
              <a:rPr lang="en-CA" sz="3200" dirty="0">
                <a:latin typeface="+mj-lt"/>
              </a:rPr>
              <a:t>Qui </a:t>
            </a:r>
            <a:r>
              <a:rPr lang="en-CA" sz="3200" dirty="0" err="1">
                <a:latin typeface="+mj-lt"/>
              </a:rPr>
              <a:t>est</a:t>
            </a:r>
            <a:r>
              <a:rPr lang="en-CA" sz="3200" dirty="0">
                <a:latin typeface="+mj-lt"/>
              </a:rPr>
              <a:t> à </a:t>
            </a:r>
            <a:r>
              <a:rPr lang="en-CA" sz="3200" dirty="0" err="1">
                <a:latin typeface="+mj-lt"/>
              </a:rPr>
              <a:t>risque</a:t>
            </a:r>
            <a:endParaRPr lang="en-CA" sz="3200" dirty="0">
              <a:latin typeface="+mj-lt"/>
            </a:endParaRPr>
          </a:p>
          <a:p>
            <a:pPr lvl="1">
              <a:spcBef>
                <a:spcPts val="0"/>
              </a:spcBef>
            </a:pPr>
            <a:r>
              <a:rPr lang="en-CA" sz="3200" dirty="0" err="1">
                <a:latin typeface="Tw Cen MT (En-têtes)"/>
              </a:rPr>
              <a:t>Fumeurs</a:t>
            </a:r>
            <a:endParaRPr lang="en-CA" sz="3200" dirty="0">
              <a:latin typeface="Tw Cen MT (En-têtes)"/>
            </a:endParaRPr>
          </a:p>
          <a:p>
            <a:pPr lvl="1">
              <a:spcBef>
                <a:spcPts val="0"/>
              </a:spcBef>
            </a:pPr>
            <a:r>
              <a:rPr lang="en-CA" sz="3200" dirty="0" err="1">
                <a:latin typeface="Tw Cen MT (En-têtes)"/>
              </a:rPr>
              <a:t>Personnes</a:t>
            </a:r>
            <a:r>
              <a:rPr lang="en-CA" sz="3200" dirty="0">
                <a:latin typeface="Tw Cen MT (En-têtes)"/>
              </a:rPr>
              <a:t> </a:t>
            </a:r>
            <a:r>
              <a:rPr lang="en-CA" sz="3200" dirty="0" err="1">
                <a:latin typeface="Tw Cen MT (En-têtes)"/>
              </a:rPr>
              <a:t>agées</a:t>
            </a:r>
            <a:r>
              <a:rPr lang="en-CA" sz="3200" dirty="0">
                <a:latin typeface="Tw Cen MT (En-têtes)"/>
              </a:rPr>
              <a:t> </a:t>
            </a:r>
          </a:p>
          <a:p>
            <a:pPr lvl="1">
              <a:spcBef>
                <a:spcPts val="0"/>
              </a:spcBef>
            </a:pPr>
            <a:r>
              <a:rPr lang="en-CA" sz="3200" dirty="0">
                <a:latin typeface="Tw Cen MT (En-têtes)"/>
              </a:rPr>
              <a:t>Immuno-</a:t>
            </a:r>
            <a:r>
              <a:rPr lang="en-CA" sz="3200" dirty="0" err="1">
                <a:latin typeface="Tw Cen MT (En-têtes)"/>
              </a:rPr>
              <a:t>déficientes</a:t>
            </a:r>
            <a:endParaRPr lang="en-CA" sz="3200" dirty="0">
              <a:latin typeface="Tw Cen MT (En-têtes)"/>
            </a:endParaRPr>
          </a:p>
          <a:p>
            <a:pPr lvl="1">
              <a:spcBef>
                <a:spcPts val="0"/>
              </a:spcBef>
            </a:pPr>
            <a:r>
              <a:rPr lang="en-CA" sz="3200" dirty="0">
                <a:latin typeface="Tw Cen MT (En-têtes)"/>
              </a:rPr>
              <a:t>Sous Traitement </a:t>
            </a:r>
            <a:r>
              <a:rPr lang="en-CA" sz="3200" dirty="0" err="1">
                <a:latin typeface="Tw Cen MT (En-têtes)"/>
              </a:rPr>
              <a:t>médical</a:t>
            </a:r>
            <a:endParaRPr lang="en-CA" sz="3200" dirty="0">
              <a:latin typeface="Tw Cen MT (En-têtes)"/>
            </a:endParaRPr>
          </a:p>
          <a:p>
            <a:pPr lvl="1">
              <a:spcBef>
                <a:spcPts val="0"/>
              </a:spcBef>
            </a:pPr>
            <a:r>
              <a:rPr lang="en-CA" sz="3200" dirty="0" err="1">
                <a:latin typeface="Tw Cen MT (En-têtes)"/>
              </a:rPr>
              <a:t>Soins</a:t>
            </a:r>
            <a:r>
              <a:rPr lang="en-CA" sz="3200" dirty="0">
                <a:latin typeface="Tw Cen MT (En-têtes)"/>
              </a:rPr>
              <a:t> </a:t>
            </a:r>
            <a:r>
              <a:rPr lang="en-CA" sz="3200" dirty="0" err="1">
                <a:latin typeface="Tw Cen MT (En-têtes)"/>
              </a:rPr>
              <a:t>intensifs</a:t>
            </a:r>
            <a:endParaRPr lang="en-CA" sz="3200"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pic>
        <p:nvPicPr>
          <p:cNvPr id="6" name="Picture 5">
            <a:extLst>
              <a:ext uri="{FF2B5EF4-FFF2-40B4-BE49-F238E27FC236}">
                <a16:creationId xmlns:a16="http://schemas.microsoft.com/office/drawing/2014/main" id="{F22FE561-79FB-4123-8066-9EE2298FB630}"/>
              </a:ext>
            </a:extLst>
          </p:cNvPr>
          <p:cNvPicPr>
            <a:picLocks noChangeAspect="1"/>
          </p:cNvPicPr>
          <p:nvPr/>
        </p:nvPicPr>
        <p:blipFill>
          <a:blip r:embed="rId3"/>
          <a:stretch>
            <a:fillRect/>
          </a:stretch>
        </p:blipFill>
        <p:spPr>
          <a:xfrm rot="5400000">
            <a:off x="8822001" y="3489839"/>
            <a:ext cx="4071560" cy="2668438"/>
          </a:xfrm>
          <a:prstGeom prst="rect">
            <a:avLst/>
          </a:prstGeom>
        </p:spPr>
      </p:pic>
    </p:spTree>
    <p:extLst>
      <p:ext uri="{BB962C8B-B14F-4D97-AF65-F5344CB8AC3E}">
        <p14:creationId xmlns:p14="http://schemas.microsoft.com/office/powerpoint/2010/main" val="2706282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BF8F8A-F539-462E-9086-D714CFF3A065}"/>
              </a:ext>
            </a:extLst>
          </p:cNvPr>
          <p:cNvPicPr>
            <a:picLocks noChangeAspect="1"/>
          </p:cNvPicPr>
          <p:nvPr/>
        </p:nvPicPr>
        <p:blipFill>
          <a:blip r:embed="rId3"/>
          <a:stretch>
            <a:fillRect/>
          </a:stretch>
        </p:blipFill>
        <p:spPr>
          <a:xfrm>
            <a:off x="404768" y="0"/>
            <a:ext cx="11382464" cy="6857999"/>
          </a:xfrm>
          <a:prstGeom prst="rect">
            <a:avLst/>
          </a:prstGeom>
        </p:spPr>
      </p:pic>
    </p:spTree>
    <p:extLst>
      <p:ext uri="{BB962C8B-B14F-4D97-AF65-F5344CB8AC3E}">
        <p14:creationId xmlns:p14="http://schemas.microsoft.com/office/powerpoint/2010/main" val="1006972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448A46-4EC2-4061-B622-0D99FB20C689}"/>
              </a:ext>
            </a:extLst>
          </p:cNvPr>
          <p:cNvPicPr>
            <a:picLocks noChangeAspect="1"/>
          </p:cNvPicPr>
          <p:nvPr/>
        </p:nvPicPr>
        <p:blipFill>
          <a:blip r:embed="rId2"/>
          <a:stretch>
            <a:fillRect/>
          </a:stretch>
        </p:blipFill>
        <p:spPr>
          <a:xfrm>
            <a:off x="1121434" y="-33618"/>
            <a:ext cx="9834113" cy="6932664"/>
          </a:xfrm>
          <a:prstGeom prst="rect">
            <a:avLst/>
          </a:prstGeom>
        </p:spPr>
      </p:pic>
    </p:spTree>
    <p:extLst>
      <p:ext uri="{BB962C8B-B14F-4D97-AF65-F5344CB8AC3E}">
        <p14:creationId xmlns:p14="http://schemas.microsoft.com/office/powerpoint/2010/main" val="1355326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83FAC52-4BB9-4F31-ACAA-172D3DD78C53}"/>
              </a:ext>
            </a:extLst>
          </p:cNvPr>
          <p:cNvPicPr>
            <a:picLocks noChangeAspect="1"/>
          </p:cNvPicPr>
          <p:nvPr/>
        </p:nvPicPr>
        <p:blipFill>
          <a:blip r:embed="rId2"/>
          <a:stretch>
            <a:fillRect/>
          </a:stretch>
        </p:blipFill>
        <p:spPr>
          <a:xfrm>
            <a:off x="1086680" y="0"/>
            <a:ext cx="9764365" cy="6858000"/>
          </a:xfrm>
          <a:prstGeom prst="rect">
            <a:avLst/>
          </a:prstGeom>
        </p:spPr>
      </p:pic>
    </p:spTree>
    <p:extLst>
      <p:ext uri="{BB962C8B-B14F-4D97-AF65-F5344CB8AC3E}">
        <p14:creationId xmlns:p14="http://schemas.microsoft.com/office/powerpoint/2010/main" val="788700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141C42-A65E-4FB0-8172-3DA9344F5728}"/>
              </a:ext>
            </a:extLst>
          </p:cNvPr>
          <p:cNvPicPr>
            <a:picLocks noChangeAspect="1"/>
          </p:cNvPicPr>
          <p:nvPr/>
        </p:nvPicPr>
        <p:blipFill>
          <a:blip r:embed="rId2"/>
          <a:stretch>
            <a:fillRect/>
          </a:stretch>
        </p:blipFill>
        <p:spPr>
          <a:xfrm>
            <a:off x="819130" y="0"/>
            <a:ext cx="10125000" cy="6858000"/>
          </a:xfrm>
          <a:prstGeom prst="rect">
            <a:avLst/>
          </a:prstGeom>
        </p:spPr>
      </p:pic>
    </p:spTree>
    <p:extLst>
      <p:ext uri="{BB962C8B-B14F-4D97-AF65-F5344CB8AC3E}">
        <p14:creationId xmlns:p14="http://schemas.microsoft.com/office/powerpoint/2010/main" val="4123106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Agenda</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930104"/>
          </a:xfrm>
        </p:spPr>
        <p:txBody>
          <a:bodyPr>
            <a:normAutofit/>
          </a:bodyPr>
          <a:lstStyle/>
          <a:p>
            <a:pPr>
              <a:spcBef>
                <a:spcPts val="0"/>
              </a:spcBef>
            </a:pPr>
            <a:r>
              <a:rPr lang="en-CA" sz="3600" dirty="0">
                <a:latin typeface="+mj-lt"/>
              </a:rPr>
              <a:t>La </a:t>
            </a:r>
            <a:r>
              <a:rPr lang="en-CA" sz="3600" dirty="0" err="1">
                <a:latin typeface="+mj-lt"/>
              </a:rPr>
              <a:t>température</a:t>
            </a:r>
            <a:r>
              <a:rPr lang="en-CA" sz="3600" dirty="0">
                <a:latin typeface="+mj-lt"/>
              </a:rPr>
              <a:t>!</a:t>
            </a:r>
          </a:p>
          <a:p>
            <a:pPr>
              <a:spcBef>
                <a:spcPts val="0"/>
              </a:spcBef>
            </a:pPr>
            <a:r>
              <a:rPr lang="en-CA" sz="3600" dirty="0" err="1">
                <a:latin typeface="+mj-lt"/>
              </a:rPr>
              <a:t>DarkSide</a:t>
            </a:r>
            <a:r>
              <a:rPr lang="en-CA" sz="3600" dirty="0">
                <a:latin typeface="+mj-lt"/>
              </a:rPr>
              <a:t> of </a:t>
            </a:r>
            <a:r>
              <a:rPr lang="en-CA" sz="3600" dirty="0" err="1">
                <a:latin typeface="+mj-lt"/>
              </a:rPr>
              <a:t>Ashrae</a:t>
            </a:r>
            <a:r>
              <a:rPr lang="en-CA" sz="3600" dirty="0">
                <a:latin typeface="+mj-lt"/>
              </a:rPr>
              <a:t> : Standard 188</a:t>
            </a:r>
          </a:p>
          <a:p>
            <a:pPr>
              <a:spcBef>
                <a:spcPts val="0"/>
              </a:spcBef>
            </a:pPr>
            <a:r>
              <a:rPr lang="en-CA" sz="3600" dirty="0" err="1"/>
              <a:t>Comprendre</a:t>
            </a:r>
            <a:r>
              <a:rPr lang="en-CA" sz="3600" dirty="0"/>
              <a:t> La </a:t>
            </a:r>
            <a:r>
              <a:rPr lang="en-CA" sz="3600" dirty="0" err="1"/>
              <a:t>Légionelle</a:t>
            </a:r>
            <a:endParaRPr lang="en-CA" sz="3600" dirty="0"/>
          </a:p>
          <a:p>
            <a:pPr>
              <a:spcBef>
                <a:spcPts val="0"/>
              </a:spcBef>
            </a:pPr>
            <a:r>
              <a:rPr lang="en-CA" sz="3600" dirty="0">
                <a:latin typeface="+mj-lt"/>
              </a:rPr>
              <a:t>La </a:t>
            </a:r>
            <a:r>
              <a:rPr lang="en-CA" sz="3600" dirty="0" err="1">
                <a:latin typeface="+mj-lt"/>
              </a:rPr>
              <a:t>règlementation</a:t>
            </a:r>
            <a:r>
              <a:rPr lang="en-CA" sz="3600" dirty="0">
                <a:latin typeface="+mj-lt"/>
              </a:rPr>
              <a:t> au Québec</a:t>
            </a:r>
          </a:p>
          <a:p>
            <a:pPr>
              <a:spcBef>
                <a:spcPts val="0"/>
              </a:spcBef>
            </a:pPr>
            <a:r>
              <a:rPr lang="en-CA" sz="3600" dirty="0">
                <a:latin typeface="+mj-lt"/>
              </a:rPr>
              <a:t>Étude </a:t>
            </a:r>
            <a:r>
              <a:rPr lang="en-CA" sz="3600" dirty="0" err="1">
                <a:latin typeface="+mj-lt"/>
              </a:rPr>
              <a:t>présenté</a:t>
            </a:r>
            <a:r>
              <a:rPr lang="en-CA" sz="3600" dirty="0">
                <a:latin typeface="+mj-lt"/>
              </a:rPr>
              <a:t> à ASHRAE Atlanta</a:t>
            </a:r>
          </a:p>
          <a:p>
            <a:pPr>
              <a:spcBef>
                <a:spcPts val="0"/>
              </a:spcBef>
            </a:pPr>
            <a:r>
              <a:rPr lang="en-CA" sz="3600" dirty="0">
                <a:latin typeface="+mj-lt"/>
              </a:rPr>
              <a:t>Les </a:t>
            </a:r>
            <a:r>
              <a:rPr lang="en-CA" sz="3600" dirty="0" err="1">
                <a:latin typeface="+mj-lt"/>
              </a:rPr>
              <a:t>systèmes</a:t>
            </a:r>
            <a:r>
              <a:rPr lang="en-CA" sz="3600" dirty="0">
                <a:latin typeface="+mj-lt"/>
              </a:rPr>
              <a:t> à </a:t>
            </a:r>
            <a:r>
              <a:rPr lang="en-CA" sz="3600" dirty="0" err="1">
                <a:latin typeface="+mj-lt"/>
              </a:rPr>
              <a:t>risques</a:t>
            </a:r>
            <a:endParaRPr lang="en-CA" sz="3600" dirty="0">
              <a:latin typeface="+mj-lt"/>
            </a:endParaRPr>
          </a:p>
          <a:p>
            <a:pPr>
              <a:spcBef>
                <a:spcPts val="0"/>
              </a:spcBef>
            </a:pPr>
            <a:r>
              <a:rPr lang="en-CA" sz="3600" dirty="0">
                <a:latin typeface="+mj-lt"/>
              </a:rPr>
              <a:t>Questions?</a:t>
            </a:r>
          </a:p>
          <a:p>
            <a:pPr>
              <a:spcBef>
                <a:spcPts val="0"/>
              </a:spcBef>
            </a:pPr>
            <a:endParaRPr lang="en-CA" sz="2400" dirty="0">
              <a:latin typeface="+mj-lt"/>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spTree>
    <p:extLst>
      <p:ext uri="{BB962C8B-B14F-4D97-AF65-F5344CB8AC3E}">
        <p14:creationId xmlns:p14="http://schemas.microsoft.com/office/powerpoint/2010/main" val="566410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err="1"/>
              <a:t>Comprendre</a:t>
            </a:r>
            <a:r>
              <a:rPr lang="en-CA" sz="4000" b="1" dirty="0"/>
              <a:t> le </a:t>
            </a:r>
            <a:r>
              <a:rPr lang="en-CA" sz="4000" b="1" dirty="0" err="1"/>
              <a:t>légionelle</a:t>
            </a:r>
            <a:endParaRPr lang="en-CA" sz="4000" b="1" dirty="0"/>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5259288"/>
          </a:xfrm>
        </p:spPr>
        <p:txBody>
          <a:bodyPr>
            <a:normAutofit/>
          </a:bodyPr>
          <a:lstStyle/>
          <a:p>
            <a:pPr>
              <a:spcBef>
                <a:spcPts val="0"/>
              </a:spcBef>
            </a:pPr>
            <a:r>
              <a:rPr lang="en-CA" sz="3600" dirty="0">
                <a:latin typeface="+mj-lt"/>
              </a:rPr>
              <a:t>Malgré la prise de conscience, </a:t>
            </a:r>
            <a:br>
              <a:rPr lang="en-CA" sz="3600" dirty="0">
                <a:latin typeface="+mj-lt"/>
              </a:rPr>
            </a:br>
            <a:r>
              <a:rPr lang="en-CA" sz="3600" dirty="0">
                <a:latin typeface="+mj-lt"/>
              </a:rPr>
              <a:t>encore du travail à faire</a:t>
            </a:r>
          </a:p>
          <a:p>
            <a:pPr>
              <a:spcBef>
                <a:spcPts val="0"/>
              </a:spcBef>
            </a:pPr>
            <a:endParaRPr lang="en-CA" sz="3600" dirty="0">
              <a:latin typeface="+mj-lt"/>
            </a:endParaRPr>
          </a:p>
          <a:p>
            <a:pPr>
              <a:spcBef>
                <a:spcPts val="0"/>
              </a:spcBef>
            </a:pPr>
            <a:endParaRPr lang="en-CA" sz="3600" dirty="0">
              <a:latin typeface="+mj-lt"/>
            </a:endParaRPr>
          </a:p>
          <a:p>
            <a:pPr>
              <a:spcBef>
                <a:spcPts val="0"/>
              </a:spcBef>
            </a:pPr>
            <a:endParaRPr lang="en-CA" sz="3600" dirty="0">
              <a:latin typeface="+mj-lt"/>
            </a:endParaRPr>
          </a:p>
          <a:p>
            <a:pPr>
              <a:spcBef>
                <a:spcPts val="0"/>
              </a:spcBef>
            </a:pPr>
            <a:endParaRPr lang="en-CA" sz="3600" dirty="0">
              <a:latin typeface="+mj-lt"/>
            </a:endParaRPr>
          </a:p>
          <a:p>
            <a:pPr>
              <a:spcBef>
                <a:spcPts val="0"/>
              </a:spcBef>
            </a:pPr>
            <a:r>
              <a:rPr lang="en-CA" sz="3600" dirty="0">
                <a:latin typeface="+mj-lt"/>
              </a:rPr>
              <a:t>Encore des strategies de </a:t>
            </a:r>
            <a:r>
              <a:rPr lang="en-CA" sz="3600" dirty="0" err="1">
                <a:latin typeface="+mj-lt"/>
              </a:rPr>
              <a:t>suivis</a:t>
            </a:r>
            <a:r>
              <a:rPr lang="en-CA" sz="3600" dirty="0">
                <a:latin typeface="+mj-lt"/>
              </a:rPr>
              <a:t> à </a:t>
            </a:r>
            <a:r>
              <a:rPr lang="en-CA" sz="3600" dirty="0" err="1">
                <a:latin typeface="+mj-lt"/>
              </a:rPr>
              <a:t>développer</a:t>
            </a:r>
            <a:endParaRPr lang="en-CA" sz="3600" dirty="0"/>
          </a:p>
        </p:txBody>
      </p:sp>
      <p:pic>
        <p:nvPicPr>
          <p:cNvPr id="5" name="Picture 4">
            <a:extLst>
              <a:ext uri="{FF2B5EF4-FFF2-40B4-BE49-F238E27FC236}">
                <a16:creationId xmlns:a16="http://schemas.microsoft.com/office/drawing/2014/main" id="{C19EBF4E-45F6-4560-9205-3C0800EC78F7}"/>
              </a:ext>
            </a:extLst>
          </p:cNvPr>
          <p:cNvPicPr>
            <a:picLocks noChangeAspect="1"/>
          </p:cNvPicPr>
          <p:nvPr/>
        </p:nvPicPr>
        <p:blipFill>
          <a:blip r:embed="rId2"/>
          <a:stretch>
            <a:fillRect/>
          </a:stretch>
        </p:blipFill>
        <p:spPr>
          <a:xfrm>
            <a:off x="0" y="2826499"/>
            <a:ext cx="12192000" cy="2511381"/>
          </a:xfrm>
          <a:prstGeom prst="rect">
            <a:avLst/>
          </a:prstGeom>
        </p:spPr>
      </p:pic>
    </p:spTree>
    <p:extLst>
      <p:ext uri="{BB962C8B-B14F-4D97-AF65-F5344CB8AC3E}">
        <p14:creationId xmlns:p14="http://schemas.microsoft.com/office/powerpoint/2010/main" val="1205598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938" y="342070"/>
            <a:ext cx="10364451" cy="1093325"/>
          </a:xfrm>
        </p:spPr>
        <p:txBody>
          <a:bodyPr>
            <a:normAutofit/>
          </a:bodyPr>
          <a:lstStyle/>
          <a:p>
            <a:pPr>
              <a:defRPr/>
            </a:pPr>
            <a:r>
              <a:rPr lang="en-CA" sz="4000" b="1" dirty="0" err="1"/>
              <a:t>Comprendre</a:t>
            </a:r>
            <a:r>
              <a:rPr lang="en-CA" sz="4000" b="1" dirty="0"/>
              <a:t> le </a:t>
            </a:r>
            <a:r>
              <a:rPr lang="en-CA" sz="4000" b="1" dirty="0" err="1"/>
              <a:t>légionelle</a:t>
            </a:r>
            <a:endParaRPr lang="en-CA" sz="4000" dirty="0"/>
          </a:p>
        </p:txBody>
      </p:sp>
      <p:pic>
        <p:nvPicPr>
          <p:cNvPr id="6147" name="Picture 3" descr="C:\Users\Francois\Pictures\Iceber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772" y="1448634"/>
            <a:ext cx="6724650" cy="505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39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3775" y="191387"/>
            <a:ext cx="10364451" cy="691115"/>
          </a:xfrm>
        </p:spPr>
        <p:txBody>
          <a:bodyPr lIns="92075" tIns="46038" rIns="92075" bIns="46038"/>
          <a:lstStyle/>
          <a:p>
            <a:pPr>
              <a:defRPr/>
            </a:pPr>
            <a:r>
              <a:rPr lang="en-US" b="1" dirty="0" err="1"/>
              <a:t>Règlementation</a:t>
            </a:r>
            <a:r>
              <a:rPr lang="en-US" b="1" dirty="0"/>
              <a:t> au Québec</a:t>
            </a:r>
          </a:p>
        </p:txBody>
      </p:sp>
      <p:sp>
        <p:nvSpPr>
          <p:cNvPr id="19" name="Espace réservé du contenu 18"/>
          <p:cNvSpPr>
            <a:spLocks noGrp="1"/>
          </p:cNvSpPr>
          <p:nvPr>
            <p:ph sz="half" idx="4294967295"/>
          </p:nvPr>
        </p:nvSpPr>
        <p:spPr>
          <a:xfrm>
            <a:off x="781694" y="1041991"/>
            <a:ext cx="10804945" cy="5677786"/>
          </a:xfrm>
          <a:prstGeom prst="rect">
            <a:avLst/>
          </a:prstGeom>
        </p:spPr>
        <p:txBody>
          <a:bodyPr>
            <a:normAutofit/>
          </a:bodyPr>
          <a:lstStyle/>
          <a:p>
            <a:pPr>
              <a:lnSpc>
                <a:spcPct val="90000"/>
              </a:lnSpc>
              <a:defRPr/>
            </a:pPr>
            <a:r>
              <a:rPr lang="fr-CA" sz="3200" dirty="0"/>
              <a:t>Seule réglementation est celle sur les tours de refroidissement gérée par la Régie du bâtiment du Québec.</a:t>
            </a:r>
          </a:p>
          <a:p>
            <a:pPr>
              <a:lnSpc>
                <a:spcPct val="90000"/>
              </a:lnSpc>
              <a:defRPr/>
            </a:pPr>
            <a:endParaRPr lang="fr-CA" sz="1400" dirty="0">
              <a:cs typeface="Times New Roman" pitchFamily="18" charset="0"/>
            </a:endParaRPr>
          </a:p>
          <a:p>
            <a:pPr lvl="1">
              <a:lnSpc>
                <a:spcPct val="90000"/>
              </a:lnSpc>
              <a:defRPr/>
            </a:pPr>
            <a:endParaRPr lang="fr-CA" sz="1400" dirty="0">
              <a:cs typeface="Times New Roman" pitchFamily="18" charset="0"/>
            </a:endParaRPr>
          </a:p>
          <a:p>
            <a:pPr>
              <a:defRPr/>
            </a:pPr>
            <a:endParaRPr lang="fr-CA" dirty="0"/>
          </a:p>
        </p:txBody>
      </p:sp>
    </p:spTree>
    <p:extLst>
      <p:ext uri="{BB962C8B-B14F-4D97-AF65-F5344CB8AC3E}">
        <p14:creationId xmlns:p14="http://schemas.microsoft.com/office/powerpoint/2010/main" val="1231319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3775" y="191387"/>
            <a:ext cx="10364451" cy="691115"/>
          </a:xfrm>
        </p:spPr>
        <p:txBody>
          <a:bodyPr lIns="92075" tIns="46038" rIns="92075" bIns="46038"/>
          <a:lstStyle/>
          <a:p>
            <a:pPr>
              <a:defRPr/>
            </a:pPr>
            <a:r>
              <a:rPr lang="en-US" b="1" dirty="0" err="1"/>
              <a:t>Règlementation</a:t>
            </a:r>
            <a:r>
              <a:rPr lang="en-US" b="1" dirty="0"/>
              <a:t> au Québec</a:t>
            </a:r>
          </a:p>
        </p:txBody>
      </p:sp>
      <p:sp>
        <p:nvSpPr>
          <p:cNvPr id="19" name="Espace réservé du contenu 18"/>
          <p:cNvSpPr>
            <a:spLocks noGrp="1"/>
          </p:cNvSpPr>
          <p:nvPr>
            <p:ph sz="half" idx="4294967295"/>
          </p:nvPr>
        </p:nvSpPr>
        <p:spPr>
          <a:xfrm>
            <a:off x="781694" y="1041991"/>
            <a:ext cx="10804945" cy="5677786"/>
          </a:xfrm>
          <a:prstGeom prst="rect">
            <a:avLst/>
          </a:prstGeom>
        </p:spPr>
        <p:txBody>
          <a:bodyPr>
            <a:normAutofit/>
          </a:bodyPr>
          <a:lstStyle/>
          <a:p>
            <a:pPr>
              <a:lnSpc>
                <a:spcPct val="90000"/>
              </a:lnSpc>
              <a:defRPr/>
            </a:pPr>
            <a:r>
              <a:rPr lang="fr-CA" sz="3200" dirty="0"/>
              <a:t>Seule réglementation est celle sur les tours de refroidissement gérée par la Régie du bâtiment du Québec.</a:t>
            </a:r>
          </a:p>
          <a:p>
            <a:pPr>
              <a:lnSpc>
                <a:spcPct val="90000"/>
              </a:lnSpc>
              <a:defRPr/>
            </a:pPr>
            <a:r>
              <a:rPr lang="fr-CA" sz="3200" dirty="0"/>
              <a:t>Et pour les hôpitaux, le CSA 317.1 spécifie les températures des circuits d’eau chaude et identifie la légionelle comme un risque à considérer dans le design</a:t>
            </a:r>
          </a:p>
          <a:p>
            <a:pPr>
              <a:lnSpc>
                <a:spcPct val="90000"/>
              </a:lnSpc>
              <a:defRPr/>
            </a:pPr>
            <a:endParaRPr lang="fr-CA" sz="1400" dirty="0">
              <a:cs typeface="Times New Roman" pitchFamily="18" charset="0"/>
            </a:endParaRPr>
          </a:p>
          <a:p>
            <a:pPr lvl="1">
              <a:lnSpc>
                <a:spcPct val="90000"/>
              </a:lnSpc>
              <a:defRPr/>
            </a:pPr>
            <a:endParaRPr lang="fr-CA" sz="1400" dirty="0">
              <a:cs typeface="Times New Roman" pitchFamily="18" charset="0"/>
            </a:endParaRPr>
          </a:p>
          <a:p>
            <a:pPr>
              <a:defRPr/>
            </a:pPr>
            <a:endParaRPr lang="fr-CA" dirty="0"/>
          </a:p>
        </p:txBody>
      </p:sp>
    </p:spTree>
    <p:extLst>
      <p:ext uri="{BB962C8B-B14F-4D97-AF65-F5344CB8AC3E}">
        <p14:creationId xmlns:p14="http://schemas.microsoft.com/office/powerpoint/2010/main" val="405907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3775" y="191387"/>
            <a:ext cx="10364451" cy="691115"/>
          </a:xfrm>
        </p:spPr>
        <p:txBody>
          <a:bodyPr lIns="92075" tIns="46038" rIns="92075" bIns="46038"/>
          <a:lstStyle/>
          <a:p>
            <a:pPr>
              <a:defRPr/>
            </a:pPr>
            <a:r>
              <a:rPr lang="en-US" b="1" dirty="0" err="1"/>
              <a:t>Règlementation</a:t>
            </a:r>
            <a:r>
              <a:rPr lang="en-US" b="1" dirty="0"/>
              <a:t> au Québec</a:t>
            </a:r>
          </a:p>
        </p:txBody>
      </p:sp>
      <p:sp>
        <p:nvSpPr>
          <p:cNvPr id="19" name="Espace réservé du contenu 18"/>
          <p:cNvSpPr>
            <a:spLocks noGrp="1"/>
          </p:cNvSpPr>
          <p:nvPr>
            <p:ph sz="half" idx="4294967295"/>
          </p:nvPr>
        </p:nvSpPr>
        <p:spPr>
          <a:xfrm>
            <a:off x="781694" y="1041991"/>
            <a:ext cx="10804945" cy="5677786"/>
          </a:xfrm>
          <a:prstGeom prst="rect">
            <a:avLst/>
          </a:prstGeom>
        </p:spPr>
        <p:txBody>
          <a:bodyPr>
            <a:normAutofit/>
          </a:bodyPr>
          <a:lstStyle/>
          <a:p>
            <a:pPr>
              <a:lnSpc>
                <a:spcPct val="90000"/>
              </a:lnSpc>
              <a:defRPr/>
            </a:pPr>
            <a:r>
              <a:rPr lang="fr-CA" sz="3200" dirty="0"/>
              <a:t>Régie du bâtiment du Québec</a:t>
            </a:r>
          </a:p>
          <a:p>
            <a:pPr marL="457200" lvl="1" indent="0">
              <a:lnSpc>
                <a:spcPct val="90000"/>
              </a:lnSpc>
              <a:buNone/>
              <a:defRPr/>
            </a:pPr>
            <a:r>
              <a:rPr lang="fr-CA" sz="2400" dirty="0">
                <a:cs typeface="Times New Roman" pitchFamily="18" charset="0"/>
              </a:rPr>
              <a:t>Mai 2013 par décret </a:t>
            </a:r>
          </a:p>
          <a:p>
            <a:pPr marL="457200" lvl="1" indent="0">
              <a:lnSpc>
                <a:spcPct val="90000"/>
              </a:lnSpc>
              <a:buNone/>
              <a:defRPr/>
            </a:pPr>
            <a:r>
              <a:rPr lang="fr-CA" sz="2400" dirty="0">
                <a:cs typeface="Times New Roman" pitchFamily="18" charset="0"/>
              </a:rPr>
              <a:t>Les Tours de refroidissement </a:t>
            </a:r>
          </a:p>
          <a:p>
            <a:pPr lvl="1">
              <a:lnSpc>
                <a:spcPct val="90000"/>
              </a:lnSpc>
              <a:defRPr/>
            </a:pPr>
            <a:r>
              <a:rPr lang="fr-CA" sz="2400" dirty="0">
                <a:cs typeface="Times New Roman" pitchFamily="18" charset="0"/>
              </a:rPr>
              <a:t>Doivent être enregistrées</a:t>
            </a:r>
          </a:p>
          <a:p>
            <a:pPr lvl="1">
              <a:lnSpc>
                <a:spcPct val="90000"/>
              </a:lnSpc>
              <a:defRPr/>
            </a:pPr>
            <a:r>
              <a:rPr lang="fr-CA" sz="2400" dirty="0">
                <a:cs typeface="Times New Roman" pitchFamily="18" charset="0"/>
              </a:rPr>
              <a:t>Doivent avoir un programme </a:t>
            </a:r>
            <a:br>
              <a:rPr lang="fr-CA" sz="2400" dirty="0">
                <a:cs typeface="Times New Roman" pitchFamily="18" charset="0"/>
              </a:rPr>
            </a:br>
            <a:r>
              <a:rPr lang="fr-CA" sz="2400" dirty="0">
                <a:cs typeface="Times New Roman" pitchFamily="18" charset="0"/>
              </a:rPr>
              <a:t>d’entretien et de traitement d’eau</a:t>
            </a:r>
          </a:p>
          <a:p>
            <a:pPr lvl="1">
              <a:lnSpc>
                <a:spcPct val="90000"/>
              </a:lnSpc>
              <a:defRPr/>
            </a:pPr>
            <a:r>
              <a:rPr lang="fr-CA" sz="2400" dirty="0">
                <a:cs typeface="Times New Roman" pitchFamily="18" charset="0"/>
              </a:rPr>
              <a:t>Doivent avoir une documentation </a:t>
            </a:r>
            <a:br>
              <a:rPr lang="fr-CA" sz="2400" dirty="0">
                <a:cs typeface="Times New Roman" pitchFamily="18" charset="0"/>
              </a:rPr>
            </a:br>
            <a:r>
              <a:rPr lang="fr-CA" sz="2400" dirty="0">
                <a:cs typeface="Times New Roman" pitchFamily="18" charset="0"/>
              </a:rPr>
              <a:t>d’entretien et des réparations</a:t>
            </a:r>
          </a:p>
          <a:p>
            <a:pPr marL="457200" lvl="1" indent="0">
              <a:lnSpc>
                <a:spcPct val="90000"/>
              </a:lnSpc>
              <a:buNone/>
              <a:defRPr/>
            </a:pPr>
            <a:endParaRPr lang="fr-CA" sz="2400" dirty="0">
              <a:cs typeface="Times New Roman" pitchFamily="18" charset="0"/>
            </a:endParaRPr>
          </a:p>
          <a:p>
            <a:pPr marL="457200" lvl="1" indent="0">
              <a:lnSpc>
                <a:spcPct val="90000"/>
              </a:lnSpc>
              <a:buNone/>
              <a:defRPr/>
            </a:pPr>
            <a:endParaRPr lang="fr-CA" sz="1400" dirty="0">
              <a:cs typeface="Times New Roman" pitchFamily="18" charset="0"/>
            </a:endParaRPr>
          </a:p>
          <a:p>
            <a:pPr lvl="1">
              <a:lnSpc>
                <a:spcPct val="90000"/>
              </a:lnSpc>
              <a:defRPr/>
            </a:pPr>
            <a:endParaRPr lang="fr-CA" sz="1400" dirty="0">
              <a:cs typeface="Times New Roman" pitchFamily="18" charset="0"/>
            </a:endParaRPr>
          </a:p>
          <a:p>
            <a:pPr lvl="1">
              <a:lnSpc>
                <a:spcPct val="90000"/>
              </a:lnSpc>
              <a:defRPr/>
            </a:pPr>
            <a:endParaRPr lang="fr-CA" sz="1400" dirty="0">
              <a:cs typeface="Times New Roman" pitchFamily="18" charset="0"/>
            </a:endParaRPr>
          </a:p>
          <a:p>
            <a:pPr>
              <a:defRPr/>
            </a:pPr>
            <a:endParaRPr lang="fr-CA" dirty="0"/>
          </a:p>
        </p:txBody>
      </p:sp>
      <p:pic>
        <p:nvPicPr>
          <p:cNvPr id="3" name="Picture 2">
            <a:extLst>
              <a:ext uri="{FF2B5EF4-FFF2-40B4-BE49-F238E27FC236}">
                <a16:creationId xmlns:a16="http://schemas.microsoft.com/office/drawing/2014/main" id="{154182E8-D168-4C46-B2A1-A84617C3A961}"/>
              </a:ext>
            </a:extLst>
          </p:cNvPr>
          <p:cNvPicPr>
            <a:picLocks noChangeAspect="1"/>
          </p:cNvPicPr>
          <p:nvPr/>
        </p:nvPicPr>
        <p:blipFill>
          <a:blip r:embed="rId3"/>
          <a:stretch>
            <a:fillRect/>
          </a:stretch>
        </p:blipFill>
        <p:spPr>
          <a:xfrm>
            <a:off x="7382171" y="968747"/>
            <a:ext cx="4809829" cy="3577266"/>
          </a:xfrm>
          <a:prstGeom prst="rect">
            <a:avLst/>
          </a:prstGeom>
        </p:spPr>
      </p:pic>
    </p:spTree>
    <p:extLst>
      <p:ext uri="{BB962C8B-B14F-4D97-AF65-F5344CB8AC3E}">
        <p14:creationId xmlns:p14="http://schemas.microsoft.com/office/powerpoint/2010/main" val="2357864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3775" y="191387"/>
            <a:ext cx="10364451" cy="691115"/>
          </a:xfrm>
        </p:spPr>
        <p:txBody>
          <a:bodyPr lIns="92075" tIns="46038" rIns="92075" bIns="46038"/>
          <a:lstStyle/>
          <a:p>
            <a:pPr>
              <a:defRPr/>
            </a:pPr>
            <a:r>
              <a:rPr lang="en-US" b="1" dirty="0" err="1"/>
              <a:t>Règlementation</a:t>
            </a:r>
            <a:r>
              <a:rPr lang="en-US" b="1" dirty="0"/>
              <a:t> au Québec</a:t>
            </a:r>
          </a:p>
        </p:txBody>
      </p:sp>
      <p:sp>
        <p:nvSpPr>
          <p:cNvPr id="19" name="Espace réservé du contenu 18"/>
          <p:cNvSpPr>
            <a:spLocks noGrp="1"/>
          </p:cNvSpPr>
          <p:nvPr>
            <p:ph sz="half" idx="4294967295"/>
          </p:nvPr>
        </p:nvSpPr>
        <p:spPr>
          <a:xfrm>
            <a:off x="781694" y="1041991"/>
            <a:ext cx="10804945" cy="5677786"/>
          </a:xfrm>
          <a:prstGeom prst="rect">
            <a:avLst/>
          </a:prstGeom>
        </p:spPr>
        <p:txBody>
          <a:bodyPr>
            <a:normAutofit lnSpcReduction="10000"/>
          </a:bodyPr>
          <a:lstStyle/>
          <a:p>
            <a:pPr>
              <a:lnSpc>
                <a:spcPct val="90000"/>
              </a:lnSpc>
              <a:defRPr/>
            </a:pPr>
            <a:r>
              <a:rPr lang="fr-CA" sz="3200" dirty="0"/>
              <a:t>Régie du bâtiment du Québec</a:t>
            </a:r>
          </a:p>
          <a:p>
            <a:pPr marL="457200" lvl="1" indent="0">
              <a:lnSpc>
                <a:spcPct val="90000"/>
              </a:lnSpc>
              <a:buNone/>
              <a:defRPr/>
            </a:pPr>
            <a:r>
              <a:rPr lang="fr-CA" sz="2400" dirty="0">
                <a:cs typeface="Times New Roman" pitchFamily="18" charset="0"/>
              </a:rPr>
              <a:t>Mai 2013 par décret </a:t>
            </a:r>
          </a:p>
          <a:p>
            <a:pPr marL="457200" lvl="1" indent="0">
              <a:lnSpc>
                <a:spcPct val="90000"/>
              </a:lnSpc>
              <a:buNone/>
              <a:defRPr/>
            </a:pPr>
            <a:r>
              <a:rPr lang="fr-CA" sz="2400" dirty="0">
                <a:cs typeface="Times New Roman" pitchFamily="18" charset="0"/>
              </a:rPr>
              <a:t>Les Tours de refroidissement </a:t>
            </a:r>
          </a:p>
          <a:p>
            <a:pPr lvl="1">
              <a:lnSpc>
                <a:spcPct val="90000"/>
              </a:lnSpc>
              <a:defRPr/>
            </a:pPr>
            <a:r>
              <a:rPr lang="fr-CA" sz="2400" dirty="0">
                <a:cs typeface="Times New Roman" pitchFamily="18" charset="0"/>
              </a:rPr>
              <a:t>Doivent être enregistrées</a:t>
            </a:r>
          </a:p>
          <a:p>
            <a:pPr lvl="1">
              <a:lnSpc>
                <a:spcPct val="90000"/>
              </a:lnSpc>
              <a:defRPr/>
            </a:pPr>
            <a:r>
              <a:rPr lang="fr-CA" sz="2400" dirty="0">
                <a:cs typeface="Times New Roman" pitchFamily="18" charset="0"/>
              </a:rPr>
              <a:t>Doivent avoir un programme </a:t>
            </a:r>
            <a:br>
              <a:rPr lang="fr-CA" sz="2400" dirty="0">
                <a:cs typeface="Times New Roman" pitchFamily="18" charset="0"/>
              </a:rPr>
            </a:br>
            <a:r>
              <a:rPr lang="fr-CA" sz="2400" dirty="0">
                <a:cs typeface="Times New Roman" pitchFamily="18" charset="0"/>
              </a:rPr>
              <a:t>d’entretien et de traitement d’eau</a:t>
            </a:r>
          </a:p>
          <a:p>
            <a:pPr lvl="1">
              <a:lnSpc>
                <a:spcPct val="90000"/>
              </a:lnSpc>
              <a:defRPr/>
            </a:pPr>
            <a:r>
              <a:rPr lang="fr-CA" sz="2400" dirty="0">
                <a:cs typeface="Times New Roman" pitchFamily="18" charset="0"/>
              </a:rPr>
              <a:t>Doivent avoir une documentation </a:t>
            </a:r>
            <a:br>
              <a:rPr lang="fr-CA" sz="2400" dirty="0">
                <a:cs typeface="Times New Roman" pitchFamily="18" charset="0"/>
              </a:rPr>
            </a:br>
            <a:r>
              <a:rPr lang="fr-CA" sz="2400" dirty="0">
                <a:cs typeface="Times New Roman" pitchFamily="18" charset="0"/>
              </a:rPr>
              <a:t>d’entretien et des réparations</a:t>
            </a:r>
          </a:p>
          <a:p>
            <a:pPr marL="457200" lvl="1" indent="0">
              <a:lnSpc>
                <a:spcPct val="90000"/>
              </a:lnSpc>
              <a:buNone/>
              <a:defRPr/>
            </a:pPr>
            <a:endParaRPr lang="fr-CA" sz="2400" dirty="0">
              <a:cs typeface="Times New Roman" pitchFamily="18" charset="0"/>
            </a:endParaRPr>
          </a:p>
          <a:p>
            <a:pPr marL="457200" lvl="1" indent="0">
              <a:lnSpc>
                <a:spcPct val="90000"/>
              </a:lnSpc>
              <a:buNone/>
              <a:defRPr/>
            </a:pPr>
            <a:r>
              <a:rPr lang="fr-CA" sz="2400" dirty="0">
                <a:cs typeface="Times New Roman" pitchFamily="18" charset="0"/>
              </a:rPr>
              <a:t>Juillet 2014 par décret </a:t>
            </a:r>
          </a:p>
          <a:p>
            <a:pPr marL="457200" lvl="1" indent="0">
              <a:lnSpc>
                <a:spcPct val="90000"/>
              </a:lnSpc>
              <a:buNone/>
              <a:defRPr/>
            </a:pPr>
            <a:r>
              <a:rPr lang="fr-CA" sz="2400" dirty="0">
                <a:cs typeface="Times New Roman" pitchFamily="18" charset="0"/>
              </a:rPr>
              <a:t>Les Tours de refroidissement </a:t>
            </a:r>
          </a:p>
          <a:p>
            <a:pPr lvl="1">
              <a:lnSpc>
                <a:spcPct val="90000"/>
              </a:lnSpc>
              <a:defRPr/>
            </a:pPr>
            <a:r>
              <a:rPr lang="fr-CA" sz="2400" dirty="0">
                <a:cs typeface="Times New Roman" pitchFamily="18" charset="0"/>
              </a:rPr>
              <a:t>Doivent avoir un test de légionelle </a:t>
            </a:r>
            <a:br>
              <a:rPr lang="fr-CA" sz="2400" dirty="0">
                <a:cs typeface="Times New Roman" pitchFamily="18" charset="0"/>
              </a:rPr>
            </a:br>
            <a:r>
              <a:rPr lang="fr-CA" sz="2400" dirty="0">
                <a:cs typeface="Times New Roman" pitchFamily="18" charset="0"/>
              </a:rPr>
              <a:t>aux 30 jours</a:t>
            </a:r>
          </a:p>
          <a:p>
            <a:pPr lvl="1">
              <a:lnSpc>
                <a:spcPct val="90000"/>
              </a:lnSpc>
              <a:defRPr/>
            </a:pPr>
            <a:r>
              <a:rPr lang="fr-CA" sz="2400" dirty="0">
                <a:cs typeface="Times New Roman" pitchFamily="18" charset="0"/>
              </a:rPr>
              <a:t>Tous les résultats positifs doivent être </a:t>
            </a:r>
            <a:br>
              <a:rPr lang="fr-CA" sz="2400" dirty="0">
                <a:cs typeface="Times New Roman" pitchFamily="18" charset="0"/>
              </a:rPr>
            </a:br>
            <a:r>
              <a:rPr lang="fr-CA" sz="2400" dirty="0">
                <a:cs typeface="Times New Roman" pitchFamily="18" charset="0"/>
              </a:rPr>
              <a:t>rapportés par les laboratoires</a:t>
            </a:r>
          </a:p>
          <a:p>
            <a:pPr marL="457200" lvl="1" indent="0">
              <a:lnSpc>
                <a:spcPct val="90000"/>
              </a:lnSpc>
              <a:buNone/>
              <a:defRPr/>
            </a:pPr>
            <a:endParaRPr lang="fr-CA" sz="1400" dirty="0">
              <a:cs typeface="Times New Roman" pitchFamily="18" charset="0"/>
            </a:endParaRPr>
          </a:p>
          <a:p>
            <a:pPr lvl="1">
              <a:lnSpc>
                <a:spcPct val="90000"/>
              </a:lnSpc>
              <a:defRPr/>
            </a:pPr>
            <a:endParaRPr lang="fr-CA" sz="1400" dirty="0">
              <a:cs typeface="Times New Roman" pitchFamily="18" charset="0"/>
            </a:endParaRPr>
          </a:p>
          <a:p>
            <a:pPr lvl="1">
              <a:lnSpc>
                <a:spcPct val="90000"/>
              </a:lnSpc>
              <a:defRPr/>
            </a:pPr>
            <a:endParaRPr lang="fr-CA" sz="1400" dirty="0">
              <a:cs typeface="Times New Roman" pitchFamily="18" charset="0"/>
            </a:endParaRPr>
          </a:p>
          <a:p>
            <a:pPr>
              <a:defRPr/>
            </a:pPr>
            <a:endParaRPr lang="fr-CA" dirty="0"/>
          </a:p>
        </p:txBody>
      </p:sp>
      <p:pic>
        <p:nvPicPr>
          <p:cNvPr id="3" name="Picture 2">
            <a:extLst>
              <a:ext uri="{FF2B5EF4-FFF2-40B4-BE49-F238E27FC236}">
                <a16:creationId xmlns:a16="http://schemas.microsoft.com/office/drawing/2014/main" id="{154182E8-D168-4C46-B2A1-A84617C3A961}"/>
              </a:ext>
            </a:extLst>
          </p:cNvPr>
          <p:cNvPicPr>
            <a:picLocks noChangeAspect="1"/>
          </p:cNvPicPr>
          <p:nvPr/>
        </p:nvPicPr>
        <p:blipFill>
          <a:blip r:embed="rId3"/>
          <a:stretch>
            <a:fillRect/>
          </a:stretch>
        </p:blipFill>
        <p:spPr>
          <a:xfrm>
            <a:off x="7382171" y="968747"/>
            <a:ext cx="4809829" cy="3577266"/>
          </a:xfrm>
          <a:prstGeom prst="rect">
            <a:avLst/>
          </a:prstGeom>
        </p:spPr>
      </p:pic>
      <p:pic>
        <p:nvPicPr>
          <p:cNvPr id="4" name="Picture 3">
            <a:extLst>
              <a:ext uri="{FF2B5EF4-FFF2-40B4-BE49-F238E27FC236}">
                <a16:creationId xmlns:a16="http://schemas.microsoft.com/office/drawing/2014/main" id="{314B0109-020C-4737-ACA4-B4838FC982E4}"/>
              </a:ext>
            </a:extLst>
          </p:cNvPr>
          <p:cNvPicPr>
            <a:picLocks noChangeAspect="1"/>
          </p:cNvPicPr>
          <p:nvPr/>
        </p:nvPicPr>
        <p:blipFill>
          <a:blip r:embed="rId4"/>
          <a:stretch>
            <a:fillRect/>
          </a:stretch>
        </p:blipFill>
        <p:spPr>
          <a:xfrm>
            <a:off x="7399259" y="3302000"/>
            <a:ext cx="4859415" cy="3577266"/>
          </a:xfrm>
          <a:prstGeom prst="rect">
            <a:avLst/>
          </a:prstGeom>
        </p:spPr>
      </p:pic>
    </p:spTree>
    <p:extLst>
      <p:ext uri="{BB962C8B-B14F-4D97-AF65-F5344CB8AC3E}">
        <p14:creationId xmlns:p14="http://schemas.microsoft.com/office/powerpoint/2010/main" val="2223137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endParaRPr lang="fr-CA" dirty="0"/>
          </a:p>
          <a:p>
            <a:endParaRPr lang="fr-CA" dirty="0"/>
          </a:p>
          <a:p>
            <a:endParaRPr lang="fr-CA" dirty="0"/>
          </a:p>
        </p:txBody>
      </p:sp>
      <p:sp>
        <p:nvSpPr>
          <p:cNvPr id="6" name="Rectangle 2">
            <a:extLst>
              <a:ext uri="{FF2B5EF4-FFF2-40B4-BE49-F238E27FC236}">
                <a16:creationId xmlns:a16="http://schemas.microsoft.com/office/drawing/2014/main" id="{392DE956-42F0-4280-AC1A-811196836182}"/>
              </a:ext>
            </a:extLst>
          </p:cNvPr>
          <p:cNvSpPr txBox="1">
            <a:spLocks noChangeArrowheads="1"/>
          </p:cNvSpPr>
          <p:nvPr/>
        </p:nvSpPr>
        <p:spPr>
          <a:xfrm>
            <a:off x="913775" y="398421"/>
            <a:ext cx="10364451" cy="691115"/>
          </a:xfrm>
          <a:prstGeom prst="rect">
            <a:avLst/>
          </a:prstGeom>
        </p:spPr>
        <p:txBody>
          <a:bodyPr vert="horz" lIns="92075" tIns="46038" rIns="92075" bIns="46038"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en-US" b="1" dirty="0" err="1"/>
              <a:t>Règlementation</a:t>
            </a:r>
            <a:r>
              <a:rPr lang="en-US" b="1" dirty="0"/>
              <a:t> au Québec</a:t>
            </a:r>
          </a:p>
        </p:txBody>
      </p:sp>
      <p:pic>
        <p:nvPicPr>
          <p:cNvPr id="12" name="Picture 11">
            <a:extLst>
              <a:ext uri="{FF2B5EF4-FFF2-40B4-BE49-F238E27FC236}">
                <a16:creationId xmlns:a16="http://schemas.microsoft.com/office/drawing/2014/main" id="{A7DC062C-9586-4B46-9D46-2792D17F5195}"/>
              </a:ext>
            </a:extLst>
          </p:cNvPr>
          <p:cNvPicPr>
            <a:picLocks noChangeAspect="1"/>
          </p:cNvPicPr>
          <p:nvPr/>
        </p:nvPicPr>
        <p:blipFill>
          <a:blip r:embed="rId2"/>
          <a:stretch>
            <a:fillRect/>
          </a:stretch>
        </p:blipFill>
        <p:spPr>
          <a:xfrm>
            <a:off x="913774" y="1136349"/>
            <a:ext cx="10559358" cy="5618420"/>
          </a:xfrm>
          <a:prstGeom prst="rect">
            <a:avLst/>
          </a:prstGeom>
        </p:spPr>
      </p:pic>
    </p:spTree>
    <p:extLst>
      <p:ext uri="{BB962C8B-B14F-4D97-AF65-F5344CB8AC3E}">
        <p14:creationId xmlns:p14="http://schemas.microsoft.com/office/powerpoint/2010/main" val="243903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endParaRPr lang="fr-CA" dirty="0"/>
          </a:p>
          <a:p>
            <a:endParaRPr lang="fr-CA" dirty="0"/>
          </a:p>
          <a:p>
            <a:endParaRPr lang="fr-CA" dirty="0"/>
          </a:p>
        </p:txBody>
      </p:sp>
      <p:sp>
        <p:nvSpPr>
          <p:cNvPr id="6" name="Rectangle 2">
            <a:extLst>
              <a:ext uri="{FF2B5EF4-FFF2-40B4-BE49-F238E27FC236}">
                <a16:creationId xmlns:a16="http://schemas.microsoft.com/office/drawing/2014/main" id="{392DE956-42F0-4280-AC1A-811196836182}"/>
              </a:ext>
            </a:extLst>
          </p:cNvPr>
          <p:cNvSpPr txBox="1">
            <a:spLocks noChangeArrowheads="1"/>
          </p:cNvSpPr>
          <p:nvPr/>
        </p:nvSpPr>
        <p:spPr>
          <a:xfrm>
            <a:off x="913775" y="415674"/>
            <a:ext cx="10364451" cy="691115"/>
          </a:xfrm>
          <a:prstGeom prst="rect">
            <a:avLst/>
          </a:prstGeom>
        </p:spPr>
        <p:txBody>
          <a:bodyPr vert="horz" lIns="92075" tIns="46038" rIns="92075" bIns="46038"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en-US" b="1" dirty="0" err="1"/>
              <a:t>Règlementation</a:t>
            </a:r>
            <a:r>
              <a:rPr lang="en-US" b="1" dirty="0"/>
              <a:t> au Québec</a:t>
            </a:r>
          </a:p>
        </p:txBody>
      </p:sp>
      <p:pic>
        <p:nvPicPr>
          <p:cNvPr id="8" name="Picture 7">
            <a:extLst>
              <a:ext uri="{FF2B5EF4-FFF2-40B4-BE49-F238E27FC236}">
                <a16:creationId xmlns:a16="http://schemas.microsoft.com/office/drawing/2014/main" id="{FB609B22-3679-4717-B1B8-27CFFCE45409}"/>
              </a:ext>
            </a:extLst>
          </p:cNvPr>
          <p:cNvPicPr>
            <a:picLocks noChangeAspect="1"/>
          </p:cNvPicPr>
          <p:nvPr/>
        </p:nvPicPr>
        <p:blipFill>
          <a:blip r:embed="rId2"/>
          <a:stretch>
            <a:fillRect/>
          </a:stretch>
        </p:blipFill>
        <p:spPr>
          <a:xfrm>
            <a:off x="833094" y="1106789"/>
            <a:ext cx="10859640" cy="5751211"/>
          </a:xfrm>
          <a:prstGeom prst="rect">
            <a:avLst/>
          </a:prstGeom>
        </p:spPr>
      </p:pic>
    </p:spTree>
    <p:extLst>
      <p:ext uri="{BB962C8B-B14F-4D97-AF65-F5344CB8AC3E}">
        <p14:creationId xmlns:p14="http://schemas.microsoft.com/office/powerpoint/2010/main" val="3878791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endParaRPr lang="fr-CA" dirty="0"/>
          </a:p>
          <a:p>
            <a:endParaRPr lang="fr-CA" dirty="0"/>
          </a:p>
          <a:p>
            <a:endParaRPr lang="fr-CA" dirty="0"/>
          </a:p>
        </p:txBody>
      </p:sp>
      <p:sp>
        <p:nvSpPr>
          <p:cNvPr id="6" name="Rectangle 2">
            <a:extLst>
              <a:ext uri="{FF2B5EF4-FFF2-40B4-BE49-F238E27FC236}">
                <a16:creationId xmlns:a16="http://schemas.microsoft.com/office/drawing/2014/main" id="{392DE956-42F0-4280-AC1A-811196836182}"/>
              </a:ext>
            </a:extLst>
          </p:cNvPr>
          <p:cNvSpPr txBox="1">
            <a:spLocks noChangeArrowheads="1"/>
          </p:cNvSpPr>
          <p:nvPr/>
        </p:nvSpPr>
        <p:spPr>
          <a:xfrm>
            <a:off x="913775" y="415674"/>
            <a:ext cx="10364451" cy="691115"/>
          </a:xfrm>
          <a:prstGeom prst="rect">
            <a:avLst/>
          </a:prstGeom>
        </p:spPr>
        <p:txBody>
          <a:bodyPr vert="horz" lIns="92075" tIns="46038" rIns="92075" bIns="46038"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en-US" b="1" dirty="0" err="1"/>
              <a:t>Règlementation</a:t>
            </a:r>
            <a:r>
              <a:rPr lang="en-US" b="1" dirty="0"/>
              <a:t> au Québec</a:t>
            </a:r>
          </a:p>
        </p:txBody>
      </p:sp>
      <p:pic>
        <p:nvPicPr>
          <p:cNvPr id="10" name="Picture 9">
            <a:extLst>
              <a:ext uri="{FF2B5EF4-FFF2-40B4-BE49-F238E27FC236}">
                <a16:creationId xmlns:a16="http://schemas.microsoft.com/office/drawing/2014/main" id="{C7C64C07-6A16-4CC6-9B73-2BAB99E99C7F}"/>
              </a:ext>
            </a:extLst>
          </p:cNvPr>
          <p:cNvPicPr>
            <a:picLocks noChangeAspect="1"/>
          </p:cNvPicPr>
          <p:nvPr/>
        </p:nvPicPr>
        <p:blipFill>
          <a:blip r:embed="rId2"/>
          <a:stretch>
            <a:fillRect/>
          </a:stretch>
        </p:blipFill>
        <p:spPr>
          <a:xfrm>
            <a:off x="1846051" y="1034527"/>
            <a:ext cx="8533797" cy="5694077"/>
          </a:xfrm>
          <a:prstGeom prst="rect">
            <a:avLst/>
          </a:prstGeom>
        </p:spPr>
      </p:pic>
    </p:spTree>
    <p:extLst>
      <p:ext uri="{BB962C8B-B14F-4D97-AF65-F5344CB8AC3E}">
        <p14:creationId xmlns:p14="http://schemas.microsoft.com/office/powerpoint/2010/main" val="1194995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présenté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spTree>
    <p:extLst>
      <p:ext uri="{BB962C8B-B14F-4D97-AF65-F5344CB8AC3E}">
        <p14:creationId xmlns:p14="http://schemas.microsoft.com/office/powerpoint/2010/main" val="2500373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La </a:t>
            </a:r>
            <a:r>
              <a:rPr lang="en-CA" sz="4000" b="1" dirty="0" err="1"/>
              <a:t>température</a:t>
            </a:r>
            <a:endParaRPr lang="en-CA" sz="4000" b="1" dirty="0"/>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221125"/>
          </a:xfrm>
        </p:spPr>
        <p:txBody>
          <a:bodyPr>
            <a:normAutofit/>
          </a:bodyPr>
          <a:lstStyle/>
          <a:p>
            <a:pPr>
              <a:spcBef>
                <a:spcPts val="0"/>
              </a:spcBef>
            </a:pPr>
            <a:r>
              <a:rPr lang="en-CA" sz="2400" dirty="0">
                <a:latin typeface="+mj-lt"/>
              </a:rPr>
              <a:t>La </a:t>
            </a:r>
            <a:r>
              <a:rPr lang="en-CA" sz="2400" dirty="0" err="1" smtClean="0">
                <a:latin typeface="+mj-lt"/>
              </a:rPr>
              <a:t>température</a:t>
            </a:r>
            <a:r>
              <a:rPr lang="en-CA" sz="2400" dirty="0" smtClean="0">
                <a:latin typeface="+mj-lt"/>
              </a:rPr>
              <a:t> </a:t>
            </a:r>
            <a:r>
              <a:rPr lang="en-CA" sz="2400" dirty="0">
                <a:latin typeface="+mj-lt"/>
              </a:rPr>
              <a:t>de </a:t>
            </a:r>
            <a:r>
              <a:rPr lang="en-CA" sz="2400" dirty="0" err="1">
                <a:latin typeface="+mj-lt"/>
              </a:rPr>
              <a:t>développement</a:t>
            </a:r>
            <a:r>
              <a:rPr lang="en-CA" sz="2400" dirty="0">
                <a:latin typeface="+mj-lt"/>
              </a:rPr>
              <a:t> </a:t>
            </a:r>
            <a:r>
              <a:rPr lang="en-CA" sz="2400" dirty="0" err="1">
                <a:latin typeface="+mj-lt"/>
              </a:rPr>
              <a:t>optimale</a:t>
            </a:r>
            <a:r>
              <a:rPr lang="en-CA" sz="2400" dirty="0">
                <a:latin typeface="+mj-lt"/>
              </a:rPr>
              <a:t> de la </a:t>
            </a:r>
            <a:r>
              <a:rPr lang="en-CA" sz="2400" dirty="0" err="1">
                <a:latin typeface="+mj-lt"/>
              </a:rPr>
              <a:t>Légionelle</a:t>
            </a:r>
            <a:r>
              <a:rPr lang="en-CA" sz="2400" dirty="0">
                <a:latin typeface="+mj-lt"/>
              </a:rPr>
              <a:t> </a:t>
            </a:r>
            <a:r>
              <a:rPr lang="en-CA" sz="2400" dirty="0" err="1">
                <a:latin typeface="+mj-lt"/>
              </a:rPr>
              <a:t>est</a:t>
            </a:r>
            <a:r>
              <a:rPr lang="en-CA" sz="2400" dirty="0">
                <a:latin typeface="+mj-lt"/>
              </a:rPr>
              <a:t>: </a:t>
            </a: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spTree>
    <p:extLst>
      <p:ext uri="{BB962C8B-B14F-4D97-AF65-F5344CB8AC3E}">
        <p14:creationId xmlns:p14="http://schemas.microsoft.com/office/powerpoint/2010/main" val="739931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F6184847-975B-4D5E-AC0D-5C32B62F771C}"/>
              </a:ext>
            </a:extLst>
          </p:cNvPr>
          <p:cNvSpPr txBox="1">
            <a:spLocks/>
          </p:cNvSpPr>
          <p:nvPr/>
        </p:nvSpPr>
        <p:spPr>
          <a:xfrm>
            <a:off x="0" y="4620610"/>
            <a:ext cx="12192000" cy="457200"/>
          </a:xfrm>
          <a:prstGeom prst="rect">
            <a:avLst/>
          </a:prstGeom>
        </p:spPr>
        <p:txBody>
          <a:bodyPr vert="horz" lIns="91440" tIns="45720" rIns="91440" bIns="45720" rtlCol="0" anchor="ctr">
            <a:normAutofit/>
          </a:bodyPr>
          <a:lstStyle>
            <a:lvl1pPr marL="0" indent="0" algn="l" defTabSz="914400" rtl="0" eaLnBrk="1" latinLnBrk="0" hangingPunct="1">
              <a:spcBef>
                <a:spcPts val="0"/>
              </a:spcBef>
              <a:buClr>
                <a:schemeClr val="tx1">
                  <a:lumMod val="65000"/>
                </a:schemeClr>
              </a:buClr>
              <a:buFont typeface="Arial" pitchFamily="34" charset="0"/>
              <a:buNone/>
              <a:defRPr sz="1800" kern="1200">
                <a:solidFill>
                  <a:schemeClr val="tx1">
                    <a:lumMod val="50000"/>
                  </a:schemeClr>
                </a:solidFill>
                <a:latin typeface="+mn-lt"/>
                <a:ea typeface="+mn-ea"/>
                <a:cs typeface="+mn-cs"/>
              </a:defRPr>
            </a:lvl1pPr>
            <a:lvl2pPr marL="457200" indent="0" algn="ctr" defTabSz="914400" rtl="0" eaLnBrk="1" latinLnBrk="0" hangingPunct="1">
              <a:spcBef>
                <a:spcPts val="1600"/>
              </a:spcBef>
              <a:buClr>
                <a:schemeClr val="tx1">
                  <a:lumMod val="65000"/>
                </a:schemeClr>
              </a:buClr>
              <a:buFont typeface="Arial" pitchFamily="34" charset="0"/>
              <a:buNone/>
              <a:defRPr sz="2800" kern="1200">
                <a:solidFill>
                  <a:schemeClr val="tx1"/>
                </a:solidFill>
                <a:latin typeface="+mn-lt"/>
                <a:ea typeface="+mn-ea"/>
                <a:cs typeface="+mn-cs"/>
              </a:defRPr>
            </a:lvl2pPr>
            <a:lvl3pPr marL="914400" indent="0" algn="ctr" defTabSz="914400" rtl="0" eaLnBrk="1" latinLnBrk="0" hangingPunct="1">
              <a:spcBef>
                <a:spcPts val="1200"/>
              </a:spcBef>
              <a:buClr>
                <a:schemeClr val="tx1">
                  <a:lumMod val="65000"/>
                </a:schemeClr>
              </a:buClr>
              <a:buFont typeface="Arial" pitchFamily="34" charset="0"/>
              <a:buNone/>
              <a:defRPr sz="2400" kern="1200">
                <a:solidFill>
                  <a:schemeClr val="tx1"/>
                </a:solidFill>
                <a:latin typeface="+mn-lt"/>
                <a:ea typeface="+mn-ea"/>
                <a:cs typeface="+mn-cs"/>
              </a:defRPr>
            </a:lvl3pPr>
            <a:lvl4pPr marL="1371600" indent="0" algn="ctr" defTabSz="914400" rtl="0" eaLnBrk="1" latinLnBrk="0" hangingPunct="1">
              <a:spcBef>
                <a:spcPts val="1000"/>
              </a:spcBef>
              <a:buClr>
                <a:schemeClr val="tx1">
                  <a:lumMod val="65000"/>
                </a:schemeClr>
              </a:buClr>
              <a:buFont typeface="Arial" pitchFamily="34" charset="0"/>
              <a:buNone/>
              <a:defRPr sz="2000" kern="1200">
                <a:solidFill>
                  <a:schemeClr val="tx1"/>
                </a:solidFill>
                <a:latin typeface="+mn-lt"/>
                <a:ea typeface="+mn-ea"/>
                <a:cs typeface="+mn-cs"/>
              </a:defRPr>
            </a:lvl4pPr>
            <a:lvl5pPr marL="1828800" indent="0" algn="ctr" defTabSz="914400" rtl="0" eaLnBrk="1" latinLnBrk="0" hangingPunct="1">
              <a:spcBef>
                <a:spcPts val="800"/>
              </a:spcBef>
              <a:buClr>
                <a:schemeClr val="tx1">
                  <a:lumMod val="65000"/>
                </a:schemeClr>
              </a:buClr>
              <a:buFont typeface="Arial" pitchFamily="34" charset="0"/>
              <a:buNone/>
              <a:defRPr sz="2000" kern="1200">
                <a:solidFill>
                  <a:schemeClr val="tx1"/>
                </a:solidFill>
                <a:latin typeface="+mn-lt"/>
                <a:ea typeface="+mn-ea"/>
                <a:cs typeface="+mn-cs"/>
              </a:defRPr>
            </a:lvl5pPr>
            <a:lvl6pPr marL="2286000" indent="0" algn="ctr" defTabSz="914400" rtl="0" eaLnBrk="1" latinLnBrk="0" hangingPunct="1">
              <a:spcBef>
                <a:spcPts val="600"/>
              </a:spcBef>
              <a:buClr>
                <a:schemeClr val="tx1">
                  <a:lumMod val="65000"/>
                </a:schemeClr>
              </a:buClr>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ts val="600"/>
              </a:spcBef>
              <a:buClr>
                <a:schemeClr val="tx1">
                  <a:lumMod val="65000"/>
                </a:schemeClr>
              </a:buClr>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ts val="600"/>
              </a:spcBef>
              <a:buClr>
                <a:schemeClr val="tx1">
                  <a:lumMod val="65000"/>
                </a:schemeClr>
              </a:buClr>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ts val="600"/>
              </a:spcBef>
              <a:buClr>
                <a:schemeClr val="tx1">
                  <a:lumMod val="65000"/>
                </a:schemeClr>
              </a:buClr>
              <a:buFont typeface="Arial" pitchFamily="34" charset="0"/>
              <a:buNone/>
              <a:defRPr sz="2000" kern="1200">
                <a:solidFill>
                  <a:schemeClr val="tx1"/>
                </a:solidFill>
                <a:latin typeface="+mn-lt"/>
                <a:ea typeface="+mn-ea"/>
                <a:cs typeface="+mn-cs"/>
              </a:defRPr>
            </a:lvl9pPr>
          </a:lstStyle>
          <a:p>
            <a:endParaRPr lang="en-US" dirty="0">
              <a:solidFill>
                <a:srgbClr val="E8EB5D"/>
              </a:solidFill>
            </a:endParaRPr>
          </a:p>
          <a:p>
            <a:endParaRPr lang="en-US" dirty="0">
              <a:solidFill>
                <a:srgbClr val="E8EB5D"/>
              </a:solidFill>
            </a:endParaRPr>
          </a:p>
        </p:txBody>
      </p:sp>
      <p:pic>
        <p:nvPicPr>
          <p:cNvPr id="6" name="Picture 5">
            <a:extLst>
              <a:ext uri="{FF2B5EF4-FFF2-40B4-BE49-F238E27FC236}">
                <a16:creationId xmlns:a16="http://schemas.microsoft.com/office/drawing/2014/main" id="{B7F37F35-76D1-4C08-8364-F70D16D2AE63}"/>
              </a:ext>
            </a:extLst>
          </p:cNvPr>
          <p:cNvPicPr>
            <a:picLocks noChangeAspect="1"/>
          </p:cNvPicPr>
          <p:nvPr/>
        </p:nvPicPr>
        <p:blipFill>
          <a:blip r:embed="rId3"/>
          <a:stretch>
            <a:fillRect/>
          </a:stretch>
        </p:blipFill>
        <p:spPr>
          <a:xfrm>
            <a:off x="-1" y="-1"/>
            <a:ext cx="12191999" cy="6858000"/>
          </a:xfrm>
          <a:prstGeom prst="rect">
            <a:avLst/>
          </a:prstGeom>
        </p:spPr>
      </p:pic>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présenter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pic>
        <p:nvPicPr>
          <p:cNvPr id="4" name="Picture 3">
            <a:extLst>
              <a:ext uri="{FF2B5EF4-FFF2-40B4-BE49-F238E27FC236}">
                <a16:creationId xmlns:a16="http://schemas.microsoft.com/office/drawing/2014/main" id="{DC9D7135-5BF0-4364-863E-BCAB052B2765}"/>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60589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présenter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pic>
        <p:nvPicPr>
          <p:cNvPr id="4" name="Picture 3">
            <a:extLst>
              <a:ext uri="{FF2B5EF4-FFF2-40B4-BE49-F238E27FC236}">
                <a16:creationId xmlns:a16="http://schemas.microsoft.com/office/drawing/2014/main" id="{6CA85202-6F3C-4638-822F-AD26E3DC94EC}"/>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26075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présenter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pic>
        <p:nvPicPr>
          <p:cNvPr id="6" name="Picture 5">
            <a:extLst>
              <a:ext uri="{FF2B5EF4-FFF2-40B4-BE49-F238E27FC236}">
                <a16:creationId xmlns:a16="http://schemas.microsoft.com/office/drawing/2014/main" id="{E49C1A28-B737-47D8-AEEC-61903B8D2C12}"/>
              </a:ext>
            </a:extLst>
          </p:cNvPr>
          <p:cNvPicPr>
            <a:picLocks noChangeAspect="1"/>
          </p:cNvPicPr>
          <p:nvPr/>
        </p:nvPicPr>
        <p:blipFill>
          <a:blip r:embed="rId2"/>
          <a:stretch>
            <a:fillRect/>
          </a:stretch>
        </p:blipFill>
        <p:spPr>
          <a:xfrm>
            <a:off x="-18288" y="-59461"/>
            <a:ext cx="12192000" cy="9060722"/>
          </a:xfrm>
          <a:prstGeom prst="rect">
            <a:avLst/>
          </a:prstGeom>
        </p:spPr>
      </p:pic>
    </p:spTree>
    <p:extLst>
      <p:ext uri="{BB962C8B-B14F-4D97-AF65-F5344CB8AC3E}">
        <p14:creationId xmlns:p14="http://schemas.microsoft.com/office/powerpoint/2010/main" val="2267230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présenter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pic>
        <p:nvPicPr>
          <p:cNvPr id="6" name="Picture 5">
            <a:extLst>
              <a:ext uri="{FF2B5EF4-FFF2-40B4-BE49-F238E27FC236}">
                <a16:creationId xmlns:a16="http://schemas.microsoft.com/office/drawing/2014/main" id="{77D2743B-6E3C-4BF9-A01C-711DAAEEFE90}"/>
              </a:ext>
            </a:extLst>
          </p:cNvPr>
          <p:cNvPicPr>
            <a:picLocks noChangeAspect="1"/>
          </p:cNvPicPr>
          <p:nvPr/>
        </p:nvPicPr>
        <p:blipFill>
          <a:blip r:embed="rId2"/>
          <a:stretch>
            <a:fillRect/>
          </a:stretch>
        </p:blipFill>
        <p:spPr>
          <a:xfrm>
            <a:off x="0" y="-18288"/>
            <a:ext cx="12192000" cy="6876288"/>
          </a:xfrm>
          <a:prstGeom prst="rect">
            <a:avLst/>
          </a:prstGeom>
        </p:spPr>
      </p:pic>
    </p:spTree>
    <p:extLst>
      <p:ext uri="{BB962C8B-B14F-4D97-AF65-F5344CB8AC3E}">
        <p14:creationId xmlns:p14="http://schemas.microsoft.com/office/powerpoint/2010/main" val="2846764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présenter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pic>
        <p:nvPicPr>
          <p:cNvPr id="6" name="Picture 5">
            <a:extLst>
              <a:ext uri="{FF2B5EF4-FFF2-40B4-BE49-F238E27FC236}">
                <a16:creationId xmlns:a16="http://schemas.microsoft.com/office/drawing/2014/main" id="{02C9FEBB-4707-4288-A03A-3950A932700C}"/>
              </a:ext>
            </a:extLst>
          </p:cNvPr>
          <p:cNvPicPr>
            <a:picLocks noChangeAspect="1"/>
          </p:cNvPicPr>
          <p:nvPr/>
        </p:nvPicPr>
        <p:blipFill>
          <a:blip r:embed="rId2"/>
          <a:stretch>
            <a:fillRect/>
          </a:stretch>
        </p:blipFill>
        <p:spPr>
          <a:xfrm>
            <a:off x="749807" y="-26733"/>
            <a:ext cx="10570465" cy="7884527"/>
          </a:xfrm>
          <a:prstGeom prst="rect">
            <a:avLst/>
          </a:prstGeom>
        </p:spPr>
      </p:pic>
    </p:spTree>
    <p:extLst>
      <p:ext uri="{BB962C8B-B14F-4D97-AF65-F5344CB8AC3E}">
        <p14:creationId xmlns:p14="http://schemas.microsoft.com/office/powerpoint/2010/main" val="2767842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présenter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pic>
        <p:nvPicPr>
          <p:cNvPr id="4" name="Picture 3">
            <a:extLst>
              <a:ext uri="{FF2B5EF4-FFF2-40B4-BE49-F238E27FC236}">
                <a16:creationId xmlns:a16="http://schemas.microsoft.com/office/drawing/2014/main" id="{C1E52067-FC98-4297-97C0-E3E7E0747990}"/>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4012342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présenter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pic>
        <p:nvPicPr>
          <p:cNvPr id="4" name="Picture 3">
            <a:extLst>
              <a:ext uri="{FF2B5EF4-FFF2-40B4-BE49-F238E27FC236}">
                <a16:creationId xmlns:a16="http://schemas.microsoft.com/office/drawing/2014/main" id="{AD018EFE-E3F0-48A1-8974-64A2EDC0F871}"/>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397943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Étude présenter à Atlanta</a:t>
            </a:r>
          </a:p>
        </p:txBody>
      </p:sp>
      <p:sp>
        <p:nvSpPr>
          <p:cNvPr id="3" name="Espace réservé du contenu 2"/>
          <p:cNvSpPr>
            <a:spLocks noGrp="1"/>
          </p:cNvSpPr>
          <p:nvPr>
            <p:ph sz="quarter" idx="13"/>
          </p:nvPr>
        </p:nvSpPr>
        <p:spPr/>
        <p:txBody>
          <a:bodyPr/>
          <a:lstStyle/>
          <a:p>
            <a:endParaRPr lang="fr-CA" dirty="0"/>
          </a:p>
          <a:p>
            <a:endParaRPr lang="fr-CA" dirty="0"/>
          </a:p>
          <a:p>
            <a:endParaRPr lang="fr-CA" dirty="0"/>
          </a:p>
        </p:txBody>
      </p:sp>
      <p:pic>
        <p:nvPicPr>
          <p:cNvPr id="4" name="Picture 3">
            <a:extLst>
              <a:ext uri="{FF2B5EF4-FFF2-40B4-BE49-F238E27FC236}">
                <a16:creationId xmlns:a16="http://schemas.microsoft.com/office/drawing/2014/main" id="{FB204B9A-A02D-4B54-830D-59BB8FDD9568}"/>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693237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a:latin typeface="Britannic Bold" panose="020B0903060703020204" pitchFamily="34" charset="0"/>
              </a:rPr>
              <a:t>Les </a:t>
            </a:r>
            <a:r>
              <a:rPr lang="en-CA" dirty="0" err="1">
                <a:latin typeface="Britannic Bold" panose="020B0903060703020204" pitchFamily="34" charset="0"/>
              </a:rPr>
              <a:t>Systèmes</a:t>
            </a:r>
            <a:r>
              <a:rPr lang="en-CA" dirty="0">
                <a:latin typeface="Britannic Bold" panose="020B0903060703020204" pitchFamily="34" charset="0"/>
              </a:rPr>
              <a:t> à </a:t>
            </a:r>
            <a:r>
              <a:rPr lang="en-CA" dirty="0" err="1">
                <a:latin typeface="Britannic Bold" panose="020B0903060703020204" pitchFamily="34" charset="0"/>
              </a:rPr>
              <a:t>risque</a:t>
            </a: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489070" y="1180215"/>
            <a:ext cx="10363826" cy="5255091"/>
          </a:xfrm>
        </p:spPr>
        <p:txBody>
          <a:bodyPr>
            <a:normAutofit/>
          </a:bodyPr>
          <a:lstStyle/>
          <a:p>
            <a:pPr>
              <a:spcBef>
                <a:spcPts val="0"/>
              </a:spcBef>
            </a:pPr>
            <a:r>
              <a:rPr lang="en-CA" sz="2800" dirty="0"/>
              <a:t>Analyses de </a:t>
            </a:r>
            <a:r>
              <a:rPr lang="en-CA" sz="2800" dirty="0" err="1"/>
              <a:t>risques</a:t>
            </a:r>
            <a:r>
              <a:rPr lang="en-CA" sz="2800" dirty="0"/>
              <a:t> dans </a:t>
            </a:r>
            <a:r>
              <a:rPr lang="en-CA" sz="2800" dirty="0" err="1"/>
              <a:t>tous</a:t>
            </a:r>
            <a:r>
              <a:rPr lang="en-CA" sz="2800" dirty="0"/>
              <a:t> </a:t>
            </a:r>
            <a:r>
              <a:rPr lang="en-CA" sz="2800" dirty="0" err="1"/>
              <a:t>nos</a:t>
            </a:r>
            <a:r>
              <a:rPr lang="en-CA" sz="2800" dirty="0"/>
              <a:t> </a:t>
            </a:r>
            <a:r>
              <a:rPr lang="en-CA" sz="2800" dirty="0" err="1"/>
              <a:t>systèmes</a:t>
            </a:r>
            <a:r>
              <a:rPr lang="en-CA" sz="2800" dirty="0"/>
              <a:t> d’eau</a:t>
            </a:r>
          </a:p>
          <a:p>
            <a:pPr lvl="1">
              <a:spcBef>
                <a:spcPts val="0"/>
              </a:spcBef>
            </a:pPr>
            <a:endParaRPr lang="en-CA" sz="1200" dirty="0"/>
          </a:p>
          <a:p>
            <a:pPr>
              <a:spcBef>
                <a:spcPts val="0"/>
              </a:spcBef>
            </a:pPr>
            <a:r>
              <a:rPr lang="en-CA" sz="2800" dirty="0" err="1"/>
              <a:t>Facteurs</a:t>
            </a:r>
            <a:r>
              <a:rPr lang="en-CA" sz="2800" dirty="0"/>
              <a:t> de </a:t>
            </a:r>
            <a:r>
              <a:rPr lang="en-CA" sz="2800" dirty="0" err="1"/>
              <a:t>risque</a:t>
            </a:r>
            <a:r>
              <a:rPr lang="en-CA" sz="2800" dirty="0"/>
              <a:t>: </a:t>
            </a:r>
            <a:r>
              <a:rPr lang="en-CA" sz="2800" dirty="0" err="1"/>
              <a:t>température</a:t>
            </a:r>
            <a:r>
              <a:rPr lang="en-CA" sz="2800" dirty="0"/>
              <a:t>, </a:t>
            </a:r>
            <a:r>
              <a:rPr lang="en-CA" sz="2800" dirty="0" err="1"/>
              <a:t>dissémination</a:t>
            </a:r>
            <a:r>
              <a:rPr lang="en-CA" sz="2800" dirty="0"/>
              <a:t>, </a:t>
            </a:r>
            <a:br>
              <a:rPr lang="en-CA" sz="2800" dirty="0"/>
            </a:br>
            <a:r>
              <a:rPr lang="en-CA" sz="2800" dirty="0" err="1"/>
              <a:t>présence</a:t>
            </a:r>
            <a:r>
              <a:rPr lang="en-CA" sz="2800" dirty="0"/>
              <a:t> </a:t>
            </a:r>
            <a:r>
              <a:rPr lang="en-CA" sz="2800" dirty="0" err="1"/>
              <a:t>d’individus</a:t>
            </a:r>
            <a:r>
              <a:rPr lang="en-CA" sz="2800" dirty="0"/>
              <a:t> à </a:t>
            </a:r>
            <a:r>
              <a:rPr lang="en-CA" sz="2800" dirty="0" err="1"/>
              <a:t>risque</a:t>
            </a:r>
            <a:endParaRPr lang="en-CA" sz="2800" dirty="0"/>
          </a:p>
          <a:p>
            <a:pPr lvl="1">
              <a:spcBef>
                <a:spcPts val="0"/>
              </a:spcBef>
            </a:pPr>
            <a:r>
              <a:rPr lang="en-CA" sz="2600" dirty="0"/>
              <a:t>Circuits d’eau </a:t>
            </a:r>
            <a:r>
              <a:rPr lang="en-CA" sz="2600" dirty="0" err="1"/>
              <a:t>chaude</a:t>
            </a:r>
            <a:endParaRPr lang="en-CA" sz="2600" dirty="0"/>
          </a:p>
          <a:p>
            <a:pPr lvl="1">
              <a:spcBef>
                <a:spcPts val="0"/>
              </a:spcBef>
            </a:pPr>
            <a:r>
              <a:rPr lang="en-CA" sz="2600" dirty="0"/>
              <a:t>Tours de </a:t>
            </a:r>
            <a:r>
              <a:rPr lang="en-CA" sz="2600" dirty="0" err="1"/>
              <a:t>refroidissement</a:t>
            </a:r>
            <a:endParaRPr lang="en-CA" sz="2600" dirty="0"/>
          </a:p>
          <a:p>
            <a:pPr lvl="1">
              <a:spcBef>
                <a:spcPts val="0"/>
              </a:spcBef>
            </a:pPr>
            <a:r>
              <a:rPr lang="en-CA" sz="2600" dirty="0"/>
              <a:t>Spas</a:t>
            </a:r>
          </a:p>
          <a:p>
            <a:pPr lvl="1">
              <a:spcBef>
                <a:spcPts val="0"/>
              </a:spcBef>
            </a:pPr>
            <a:r>
              <a:rPr lang="en-CA" sz="2600" dirty="0"/>
              <a:t>Machines à glace (</a:t>
            </a:r>
            <a:r>
              <a:rPr lang="en-CA" sz="2600" dirty="0" err="1"/>
              <a:t>hôpitaux</a:t>
            </a:r>
            <a:r>
              <a:rPr lang="en-CA" sz="2600" dirty="0"/>
              <a:t>)</a:t>
            </a:r>
          </a:p>
          <a:p>
            <a:pPr lvl="1">
              <a:spcBef>
                <a:spcPts val="0"/>
              </a:spcBef>
            </a:pPr>
            <a:r>
              <a:rPr lang="en-CA" sz="2600" dirty="0" err="1"/>
              <a:t>Vaporisateurs</a:t>
            </a:r>
            <a:endParaRPr lang="en-CA" sz="2600" dirty="0"/>
          </a:p>
          <a:p>
            <a:pPr lvl="1">
              <a:spcBef>
                <a:spcPts val="0"/>
              </a:spcBef>
            </a:pPr>
            <a:r>
              <a:rPr lang="en-CA" sz="2600" dirty="0"/>
              <a:t>Douches et laves-</a:t>
            </a:r>
            <a:r>
              <a:rPr lang="en-CA" sz="2600" dirty="0" err="1"/>
              <a:t>yeux</a:t>
            </a:r>
            <a:r>
              <a:rPr lang="en-CA" sz="2600" dirty="0"/>
              <a:t> </a:t>
            </a:r>
            <a:r>
              <a:rPr lang="en-CA" sz="2600" dirty="0" err="1"/>
              <a:t>d’urgence</a:t>
            </a:r>
            <a:endParaRPr lang="en-CA" sz="2600" dirty="0"/>
          </a:p>
          <a:p>
            <a:pPr lvl="1">
              <a:spcBef>
                <a:spcPts val="0"/>
              </a:spcBef>
            </a:pPr>
            <a:r>
              <a:rPr lang="en-CA" sz="2600" dirty="0" err="1"/>
              <a:t>Fontaines</a:t>
            </a:r>
            <a:r>
              <a:rPr lang="en-CA" sz="2600" dirty="0"/>
              <a:t> et </a:t>
            </a:r>
            <a:r>
              <a:rPr lang="en-CA" sz="2600" dirty="0" err="1"/>
              <a:t>jeux</a:t>
            </a:r>
            <a:r>
              <a:rPr lang="en-CA" sz="2600" dirty="0"/>
              <a:t> d’eau</a:t>
            </a:r>
          </a:p>
          <a:p>
            <a:pPr>
              <a:spcBef>
                <a:spcPts val="0"/>
              </a:spcBef>
            </a:pPr>
            <a:endParaRPr lang="en-CA" dirty="0"/>
          </a:p>
        </p:txBody>
      </p:sp>
      <p:pic>
        <p:nvPicPr>
          <p:cNvPr id="5" name="Picture 4">
            <a:extLst>
              <a:ext uri="{FF2B5EF4-FFF2-40B4-BE49-F238E27FC236}">
                <a16:creationId xmlns:a16="http://schemas.microsoft.com/office/drawing/2014/main" id="{958CEB5E-A71E-488E-AB54-B24CF95FF93D}"/>
              </a:ext>
            </a:extLst>
          </p:cNvPr>
          <p:cNvPicPr>
            <a:picLocks noChangeAspect="1"/>
          </p:cNvPicPr>
          <p:nvPr/>
        </p:nvPicPr>
        <p:blipFill>
          <a:blip r:embed="rId2"/>
          <a:stretch>
            <a:fillRect/>
          </a:stretch>
        </p:blipFill>
        <p:spPr>
          <a:xfrm>
            <a:off x="9981711" y="3910948"/>
            <a:ext cx="2210289" cy="2947052"/>
          </a:xfrm>
          <a:prstGeom prst="rect">
            <a:avLst/>
          </a:prstGeom>
        </p:spPr>
      </p:pic>
      <p:pic>
        <p:nvPicPr>
          <p:cNvPr id="7" name="Picture 6">
            <a:extLst>
              <a:ext uri="{FF2B5EF4-FFF2-40B4-BE49-F238E27FC236}">
                <a16:creationId xmlns:a16="http://schemas.microsoft.com/office/drawing/2014/main" id="{74CF25A3-E28E-4C8C-BF69-7ECDBFE0B999}"/>
              </a:ext>
            </a:extLst>
          </p:cNvPr>
          <p:cNvPicPr>
            <a:picLocks noChangeAspect="1"/>
          </p:cNvPicPr>
          <p:nvPr/>
        </p:nvPicPr>
        <p:blipFill>
          <a:blip r:embed="rId3"/>
          <a:stretch>
            <a:fillRect/>
          </a:stretch>
        </p:blipFill>
        <p:spPr>
          <a:xfrm>
            <a:off x="7949241" y="2573370"/>
            <a:ext cx="2143125" cy="2143125"/>
          </a:xfrm>
          <a:prstGeom prst="rect">
            <a:avLst/>
          </a:prstGeom>
        </p:spPr>
      </p:pic>
      <p:pic>
        <p:nvPicPr>
          <p:cNvPr id="9" name="Picture 8">
            <a:extLst>
              <a:ext uri="{FF2B5EF4-FFF2-40B4-BE49-F238E27FC236}">
                <a16:creationId xmlns:a16="http://schemas.microsoft.com/office/drawing/2014/main" id="{2A34D16D-4A8A-4DBA-839C-F60A6BE67794}"/>
              </a:ext>
            </a:extLst>
          </p:cNvPr>
          <p:cNvPicPr>
            <a:picLocks noChangeAspect="1"/>
          </p:cNvPicPr>
          <p:nvPr/>
        </p:nvPicPr>
        <p:blipFill>
          <a:blip r:embed="rId4"/>
          <a:stretch>
            <a:fillRect/>
          </a:stretch>
        </p:blipFill>
        <p:spPr>
          <a:xfrm>
            <a:off x="9322329" y="1304483"/>
            <a:ext cx="2857500" cy="2714625"/>
          </a:xfrm>
          <a:prstGeom prst="rect">
            <a:avLst/>
          </a:prstGeom>
        </p:spPr>
      </p:pic>
      <p:pic>
        <p:nvPicPr>
          <p:cNvPr id="13" name="Picture 12">
            <a:extLst>
              <a:ext uri="{FF2B5EF4-FFF2-40B4-BE49-F238E27FC236}">
                <a16:creationId xmlns:a16="http://schemas.microsoft.com/office/drawing/2014/main" id="{0E19DC69-3460-436F-ACB5-869F6DCE99CF}"/>
              </a:ext>
            </a:extLst>
          </p:cNvPr>
          <p:cNvPicPr>
            <a:picLocks noChangeAspect="1"/>
          </p:cNvPicPr>
          <p:nvPr/>
        </p:nvPicPr>
        <p:blipFill>
          <a:blip r:embed="rId5"/>
          <a:stretch>
            <a:fillRect/>
          </a:stretch>
        </p:blipFill>
        <p:spPr>
          <a:xfrm>
            <a:off x="7924851" y="4714875"/>
            <a:ext cx="2143125" cy="2143125"/>
          </a:xfrm>
          <a:prstGeom prst="rect">
            <a:avLst/>
          </a:prstGeom>
        </p:spPr>
      </p:pic>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4A0E9547-AEF0-4AA6-BA17-535FD0D99879}"/>
                  </a:ext>
                </a:extLst>
              </p14:cNvPr>
              <p14:cNvContentPartPr/>
              <p14:nvPr/>
            </p14:nvContentPartPr>
            <p14:xfrm>
              <a:off x="10259496" y="2139624"/>
              <a:ext cx="360" cy="360"/>
            </p14:xfrm>
          </p:contentPart>
        </mc:Choice>
        <mc:Fallback xmlns="">
          <p:pic>
            <p:nvPicPr>
              <p:cNvPr id="19" name="Ink 18">
                <a:extLst>
                  <a:ext uri="{FF2B5EF4-FFF2-40B4-BE49-F238E27FC236}">
                    <a16:creationId xmlns:a16="http://schemas.microsoft.com/office/drawing/2014/main" id="{4A0E9547-AEF0-4AA6-BA17-535FD0D99879}"/>
                  </a:ext>
                </a:extLst>
              </p:cNvPr>
              <p:cNvPicPr/>
              <p:nvPr/>
            </p:nvPicPr>
            <p:blipFill>
              <a:blip r:embed="rId7"/>
              <a:stretch>
                <a:fillRect/>
              </a:stretch>
            </p:blipFill>
            <p:spPr>
              <a:xfrm>
                <a:off x="10196496" y="207662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84FF9C69-271B-46A4-B829-2E9D367DA357}"/>
                  </a:ext>
                </a:extLst>
              </p14:cNvPr>
              <p14:cNvContentPartPr/>
              <p14:nvPr/>
            </p14:nvContentPartPr>
            <p14:xfrm>
              <a:off x="10259496" y="2066544"/>
              <a:ext cx="37080" cy="37080"/>
            </p14:xfrm>
          </p:contentPart>
        </mc:Choice>
        <mc:Fallback xmlns="">
          <p:pic>
            <p:nvPicPr>
              <p:cNvPr id="21" name="Ink 20">
                <a:extLst>
                  <a:ext uri="{FF2B5EF4-FFF2-40B4-BE49-F238E27FC236}">
                    <a16:creationId xmlns:a16="http://schemas.microsoft.com/office/drawing/2014/main" id="{84FF9C69-271B-46A4-B829-2E9D367DA357}"/>
                  </a:ext>
                </a:extLst>
              </p:cNvPr>
              <p:cNvPicPr/>
              <p:nvPr/>
            </p:nvPicPr>
            <p:blipFill>
              <a:blip r:embed="rId9"/>
              <a:stretch>
                <a:fillRect/>
              </a:stretch>
            </p:blipFill>
            <p:spPr>
              <a:xfrm>
                <a:off x="10196496" y="2003544"/>
                <a:ext cx="162720" cy="162720"/>
              </a:xfrm>
              <a:prstGeom prst="rect">
                <a:avLst/>
              </a:prstGeom>
            </p:spPr>
          </p:pic>
        </mc:Fallback>
      </mc:AlternateContent>
    </p:spTree>
    <p:extLst>
      <p:ext uri="{BB962C8B-B14F-4D97-AF65-F5344CB8AC3E}">
        <p14:creationId xmlns:p14="http://schemas.microsoft.com/office/powerpoint/2010/main" val="425230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913775" y="425303"/>
            <a:ext cx="10364451" cy="776176"/>
          </a:xfrm>
        </p:spPr>
        <p:txBody>
          <a:bodyPr>
            <a:normAutofit/>
          </a:bodyPr>
          <a:lstStyle/>
          <a:p>
            <a:r>
              <a:rPr lang="en-CA" sz="4000" b="1" dirty="0"/>
              <a:t>La </a:t>
            </a:r>
            <a:r>
              <a:rPr lang="en-CA" sz="4000" b="1" dirty="0" err="1"/>
              <a:t>température</a:t>
            </a:r>
            <a:endParaRPr lang="en-CA" sz="4000" b="1" dirty="0"/>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13774" y="1360968"/>
            <a:ext cx="10363826" cy="4221125"/>
          </a:xfrm>
        </p:spPr>
        <p:txBody>
          <a:bodyPr>
            <a:normAutofit/>
          </a:bodyPr>
          <a:lstStyle/>
          <a:p>
            <a:pPr>
              <a:spcBef>
                <a:spcPts val="0"/>
              </a:spcBef>
            </a:pPr>
            <a:r>
              <a:rPr lang="en-CA" sz="2400" dirty="0">
                <a:latin typeface="+mj-lt"/>
              </a:rPr>
              <a:t>La </a:t>
            </a:r>
            <a:r>
              <a:rPr lang="en-CA" sz="2400" dirty="0" err="1" smtClean="0">
                <a:latin typeface="+mj-lt"/>
              </a:rPr>
              <a:t>température</a:t>
            </a:r>
            <a:r>
              <a:rPr lang="en-CA" sz="2400" dirty="0" smtClean="0">
                <a:latin typeface="+mj-lt"/>
              </a:rPr>
              <a:t> </a:t>
            </a:r>
            <a:r>
              <a:rPr lang="en-CA" sz="2400" dirty="0">
                <a:latin typeface="+mj-lt"/>
              </a:rPr>
              <a:t>de </a:t>
            </a:r>
            <a:r>
              <a:rPr lang="en-CA" sz="2400" dirty="0" err="1">
                <a:latin typeface="+mj-lt"/>
              </a:rPr>
              <a:t>développement</a:t>
            </a:r>
            <a:r>
              <a:rPr lang="en-CA" sz="2400" dirty="0">
                <a:latin typeface="+mj-lt"/>
              </a:rPr>
              <a:t> </a:t>
            </a:r>
            <a:r>
              <a:rPr lang="en-CA" sz="2400" dirty="0" err="1">
                <a:latin typeface="+mj-lt"/>
              </a:rPr>
              <a:t>optimale</a:t>
            </a:r>
            <a:r>
              <a:rPr lang="en-CA" sz="2400" dirty="0">
                <a:latin typeface="+mj-lt"/>
              </a:rPr>
              <a:t> de la </a:t>
            </a:r>
            <a:r>
              <a:rPr lang="en-CA" sz="2400" dirty="0" err="1">
                <a:latin typeface="+mj-lt"/>
              </a:rPr>
              <a:t>Légionelle</a:t>
            </a:r>
            <a:r>
              <a:rPr lang="en-CA" sz="2400" dirty="0">
                <a:latin typeface="+mj-lt"/>
              </a:rPr>
              <a:t> </a:t>
            </a:r>
            <a:r>
              <a:rPr lang="en-CA" sz="2400" dirty="0" err="1">
                <a:latin typeface="+mj-lt"/>
              </a:rPr>
              <a:t>est</a:t>
            </a:r>
            <a:r>
              <a:rPr lang="en-CA" sz="2400" dirty="0">
                <a:latin typeface="+mj-lt"/>
              </a:rPr>
              <a:t>: </a:t>
            </a: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sp>
        <p:nvSpPr>
          <p:cNvPr id="4" name="Content Placeholder 2">
            <a:extLst>
              <a:ext uri="{FF2B5EF4-FFF2-40B4-BE49-F238E27FC236}">
                <a16:creationId xmlns:a16="http://schemas.microsoft.com/office/drawing/2014/main" id="{DFB57BFF-E3DE-4027-8332-345272023FC5}"/>
              </a:ext>
            </a:extLst>
          </p:cNvPr>
          <p:cNvSpPr txBox="1">
            <a:spLocks/>
          </p:cNvSpPr>
          <p:nvPr/>
        </p:nvSpPr>
        <p:spPr>
          <a:xfrm>
            <a:off x="2881222" y="2173857"/>
            <a:ext cx="6797615" cy="3864634"/>
          </a:xfrm>
          <a:prstGeom prst="rect">
            <a:avLst/>
          </a:prstGeom>
          <a:solidFill>
            <a:srgbClr val="FF0000"/>
          </a:solidFill>
          <a:ln w="7620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spcBef>
                <a:spcPts val="0"/>
              </a:spcBef>
              <a:buFont typeface="Arial" panose="020B0604020202020204" pitchFamily="34" charset="0"/>
              <a:buNone/>
            </a:pPr>
            <a:r>
              <a:rPr lang="en-CA" sz="9600" b="1" dirty="0">
                <a:latin typeface="+mj-lt"/>
              </a:rPr>
              <a:t>Entre </a:t>
            </a:r>
          </a:p>
          <a:p>
            <a:pPr marL="0" indent="0" algn="ctr">
              <a:spcBef>
                <a:spcPts val="0"/>
              </a:spcBef>
              <a:buNone/>
            </a:pPr>
            <a:r>
              <a:rPr lang="en-CA" sz="9600" b="1" dirty="0">
                <a:latin typeface="+mj-lt"/>
              </a:rPr>
              <a:t>29</a:t>
            </a:r>
            <a:r>
              <a:rPr lang="en-CA" sz="9600" b="1" baseline="30000" dirty="0">
                <a:latin typeface="+mj-lt"/>
              </a:rPr>
              <a:t>o</a:t>
            </a:r>
            <a:r>
              <a:rPr lang="en-CA" sz="9600" b="1" dirty="0">
                <a:latin typeface="+mj-lt"/>
              </a:rPr>
              <a:t>C et 43</a:t>
            </a:r>
            <a:r>
              <a:rPr lang="en-CA" sz="9600" b="1" baseline="30000" dirty="0"/>
              <a:t>o</a:t>
            </a:r>
            <a:r>
              <a:rPr lang="en-CA" sz="9600" b="1" dirty="0">
                <a:latin typeface="+mj-lt"/>
              </a:rPr>
              <a:t>C</a:t>
            </a: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Font typeface="Arial" panose="020B0604020202020204" pitchFamily="34" charset="0"/>
              <a:buNone/>
            </a:pPr>
            <a:endParaRPr lang="en-CA" dirty="0">
              <a:latin typeface="Tw Cen MT (En-têtes)"/>
            </a:endParaRP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3006554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a:latin typeface="Britannic Bold" panose="020B0903060703020204" pitchFamily="34" charset="0"/>
              </a:rPr>
              <a:t>Les </a:t>
            </a:r>
            <a:r>
              <a:rPr lang="en-CA" dirty="0" err="1">
                <a:latin typeface="Britannic Bold" panose="020B0903060703020204" pitchFamily="34" charset="0"/>
              </a:rPr>
              <a:t>Systèmes</a:t>
            </a:r>
            <a:r>
              <a:rPr lang="en-CA" dirty="0">
                <a:latin typeface="Britannic Bold" panose="020B0903060703020204" pitchFamily="34" charset="0"/>
              </a:rPr>
              <a:t> à </a:t>
            </a:r>
            <a:r>
              <a:rPr lang="en-CA" dirty="0" err="1">
                <a:latin typeface="Britannic Bold" panose="020B0903060703020204" pitchFamily="34" charset="0"/>
              </a:rPr>
              <a:t>risque</a:t>
            </a: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483079" y="1180215"/>
            <a:ext cx="11524891" cy="5255091"/>
          </a:xfrm>
        </p:spPr>
        <p:txBody>
          <a:bodyPr>
            <a:normAutofit fontScale="92500"/>
          </a:bodyPr>
          <a:lstStyle/>
          <a:p>
            <a:pPr>
              <a:spcBef>
                <a:spcPts val="0"/>
              </a:spcBef>
            </a:pPr>
            <a:r>
              <a:rPr lang="en-CA" sz="2800" dirty="0" err="1"/>
              <a:t>Facteurs</a:t>
            </a:r>
            <a:r>
              <a:rPr lang="en-CA" sz="2800" dirty="0"/>
              <a:t> de </a:t>
            </a:r>
            <a:r>
              <a:rPr lang="en-CA" sz="2800" dirty="0" err="1"/>
              <a:t>risque</a:t>
            </a:r>
            <a:r>
              <a:rPr lang="en-CA" sz="2800" dirty="0"/>
              <a:t>: </a:t>
            </a:r>
            <a:r>
              <a:rPr lang="en-CA" sz="2800" dirty="0" err="1"/>
              <a:t>température</a:t>
            </a:r>
            <a:r>
              <a:rPr lang="en-CA" sz="2800" dirty="0"/>
              <a:t>, </a:t>
            </a:r>
            <a:r>
              <a:rPr lang="en-CA" sz="2800" dirty="0" err="1"/>
              <a:t>dissémination</a:t>
            </a:r>
            <a:r>
              <a:rPr lang="en-CA" sz="2800" dirty="0"/>
              <a:t>, </a:t>
            </a:r>
            <a:r>
              <a:rPr lang="en-CA" sz="2800" dirty="0" err="1"/>
              <a:t>présence</a:t>
            </a:r>
            <a:r>
              <a:rPr lang="en-CA" sz="2800" dirty="0"/>
              <a:t> </a:t>
            </a:r>
            <a:r>
              <a:rPr lang="en-CA" sz="2800" dirty="0" err="1"/>
              <a:t>d’individus</a:t>
            </a:r>
            <a:r>
              <a:rPr lang="en-CA" sz="2800" dirty="0"/>
              <a:t> à </a:t>
            </a:r>
            <a:r>
              <a:rPr lang="en-CA" sz="2800" dirty="0" err="1"/>
              <a:t>risque</a:t>
            </a:r>
            <a:endParaRPr lang="en-CA" sz="2800" dirty="0"/>
          </a:p>
          <a:p>
            <a:pPr lvl="1">
              <a:spcBef>
                <a:spcPts val="0"/>
              </a:spcBef>
            </a:pPr>
            <a:r>
              <a:rPr lang="en-CA" sz="2000" dirty="0"/>
              <a:t>Circuits d’eau </a:t>
            </a:r>
            <a:r>
              <a:rPr lang="en-CA" sz="2000" dirty="0" err="1"/>
              <a:t>chaude</a:t>
            </a:r>
            <a:endParaRPr lang="en-CA" sz="2000" dirty="0"/>
          </a:p>
          <a:p>
            <a:pPr lvl="1">
              <a:spcBef>
                <a:spcPts val="0"/>
              </a:spcBef>
            </a:pPr>
            <a:r>
              <a:rPr lang="en-CA" sz="2000" dirty="0"/>
              <a:t>Tours de </a:t>
            </a:r>
            <a:r>
              <a:rPr lang="en-CA" sz="2000" dirty="0" err="1"/>
              <a:t>refroidissement</a:t>
            </a:r>
            <a:endParaRPr lang="en-CA" sz="2000" dirty="0"/>
          </a:p>
          <a:p>
            <a:pPr lvl="1">
              <a:spcBef>
                <a:spcPts val="0"/>
              </a:spcBef>
            </a:pPr>
            <a:r>
              <a:rPr lang="en-CA" sz="2000" dirty="0"/>
              <a:t>Spas</a:t>
            </a:r>
          </a:p>
          <a:p>
            <a:pPr lvl="1">
              <a:spcBef>
                <a:spcPts val="0"/>
              </a:spcBef>
            </a:pPr>
            <a:r>
              <a:rPr lang="en-CA" sz="2000" dirty="0"/>
              <a:t>Machines à glace (</a:t>
            </a:r>
            <a:r>
              <a:rPr lang="en-CA" sz="2000" dirty="0" err="1"/>
              <a:t>hôpitaux</a:t>
            </a:r>
            <a:r>
              <a:rPr lang="en-CA" sz="2000" dirty="0"/>
              <a:t>)</a:t>
            </a:r>
          </a:p>
          <a:p>
            <a:pPr lvl="1">
              <a:spcBef>
                <a:spcPts val="0"/>
              </a:spcBef>
            </a:pPr>
            <a:r>
              <a:rPr lang="en-CA" sz="2000" dirty="0" err="1"/>
              <a:t>Vaporisateurs</a:t>
            </a:r>
            <a:endParaRPr lang="en-CA" sz="2000" dirty="0"/>
          </a:p>
          <a:p>
            <a:pPr lvl="1">
              <a:spcBef>
                <a:spcPts val="0"/>
              </a:spcBef>
            </a:pPr>
            <a:r>
              <a:rPr lang="en-CA" sz="2000" dirty="0"/>
              <a:t>Douches et laves-</a:t>
            </a:r>
            <a:r>
              <a:rPr lang="en-CA" sz="2000" dirty="0" err="1"/>
              <a:t>yeux</a:t>
            </a:r>
            <a:r>
              <a:rPr lang="en-CA" sz="2000" dirty="0"/>
              <a:t> </a:t>
            </a:r>
            <a:r>
              <a:rPr lang="en-CA" sz="2000" dirty="0" err="1"/>
              <a:t>d’urgence</a:t>
            </a:r>
            <a:endParaRPr lang="en-CA" sz="2000" dirty="0"/>
          </a:p>
          <a:p>
            <a:pPr lvl="1">
              <a:spcBef>
                <a:spcPts val="0"/>
              </a:spcBef>
            </a:pPr>
            <a:r>
              <a:rPr lang="en-CA" sz="2000" dirty="0" err="1"/>
              <a:t>Fontaines</a:t>
            </a:r>
            <a:r>
              <a:rPr lang="en-CA" sz="2000" dirty="0"/>
              <a:t> et </a:t>
            </a:r>
            <a:r>
              <a:rPr lang="en-CA" sz="2000" dirty="0" err="1"/>
              <a:t>jeux</a:t>
            </a:r>
            <a:r>
              <a:rPr lang="en-CA" sz="2000" dirty="0"/>
              <a:t> d’eau</a:t>
            </a:r>
          </a:p>
          <a:p>
            <a:pPr>
              <a:spcBef>
                <a:spcPts val="0"/>
              </a:spcBef>
            </a:pPr>
            <a:r>
              <a:rPr lang="en-CA" sz="4000" dirty="0">
                <a:solidFill>
                  <a:srgbClr val="FF0000"/>
                </a:solidFill>
              </a:rPr>
              <a:t>Un </a:t>
            </a:r>
            <a:r>
              <a:rPr lang="en-CA" sz="4000" dirty="0" err="1">
                <a:solidFill>
                  <a:srgbClr val="FF0000"/>
                </a:solidFill>
              </a:rPr>
              <a:t>risque</a:t>
            </a:r>
            <a:r>
              <a:rPr lang="en-CA" sz="4000" dirty="0">
                <a:solidFill>
                  <a:srgbClr val="FF0000"/>
                </a:solidFill>
              </a:rPr>
              <a:t> </a:t>
            </a:r>
            <a:r>
              <a:rPr lang="en-CA" sz="4000" dirty="0" err="1">
                <a:solidFill>
                  <a:srgbClr val="FF0000"/>
                </a:solidFill>
              </a:rPr>
              <a:t>grandement</a:t>
            </a:r>
            <a:r>
              <a:rPr lang="en-CA" sz="4000" dirty="0">
                <a:solidFill>
                  <a:srgbClr val="FF0000"/>
                </a:solidFill>
              </a:rPr>
              <a:t> </a:t>
            </a:r>
            <a:r>
              <a:rPr lang="en-CA" sz="4000" dirty="0" err="1">
                <a:solidFill>
                  <a:srgbClr val="FF0000"/>
                </a:solidFill>
              </a:rPr>
              <a:t>négligé</a:t>
            </a:r>
            <a:r>
              <a:rPr lang="en-CA" sz="4000" dirty="0">
                <a:solidFill>
                  <a:srgbClr val="FF0000"/>
                </a:solidFill>
              </a:rPr>
              <a:t> </a:t>
            </a:r>
            <a:r>
              <a:rPr lang="en-CA" sz="4000" dirty="0" err="1">
                <a:solidFill>
                  <a:srgbClr val="FF0000"/>
                </a:solidFill>
              </a:rPr>
              <a:t>est</a:t>
            </a:r>
            <a:r>
              <a:rPr lang="en-CA" sz="4000" dirty="0">
                <a:solidFill>
                  <a:srgbClr val="FF0000"/>
                </a:solidFill>
              </a:rPr>
              <a:t> </a:t>
            </a:r>
            <a:r>
              <a:rPr lang="en-CA" sz="4000" dirty="0" err="1">
                <a:solidFill>
                  <a:srgbClr val="FF0000"/>
                </a:solidFill>
              </a:rPr>
              <a:t>l’interruption</a:t>
            </a:r>
            <a:r>
              <a:rPr lang="en-CA" sz="4000" dirty="0">
                <a:solidFill>
                  <a:srgbClr val="FF0000"/>
                </a:solidFill>
              </a:rPr>
              <a:t> de service municipal </a:t>
            </a:r>
            <a:r>
              <a:rPr lang="en-CA" sz="4000" dirty="0" err="1">
                <a:solidFill>
                  <a:srgbClr val="FF0000"/>
                </a:solidFill>
              </a:rPr>
              <a:t>d’aqueduc</a:t>
            </a:r>
            <a:r>
              <a:rPr lang="en-CA" sz="4000" dirty="0">
                <a:solidFill>
                  <a:srgbClr val="FF0000"/>
                </a:solidFill>
              </a:rPr>
              <a:t> du à un bris</a:t>
            </a:r>
          </a:p>
          <a:p>
            <a:pPr lvl="1">
              <a:spcBef>
                <a:spcPts val="0"/>
              </a:spcBef>
            </a:pPr>
            <a:endParaRPr lang="en-CA" sz="2400" dirty="0"/>
          </a:p>
          <a:p>
            <a:pPr lvl="1">
              <a:spcBef>
                <a:spcPts val="0"/>
              </a:spcBef>
            </a:pPr>
            <a:endParaRPr lang="en-CA" sz="2600" dirty="0"/>
          </a:p>
          <a:p>
            <a:pPr>
              <a:spcBef>
                <a:spcPts val="0"/>
              </a:spcBef>
            </a:pPr>
            <a:endParaRPr lang="en-CA" dirty="0"/>
          </a:p>
        </p:txBody>
      </p:sp>
      <p:pic>
        <p:nvPicPr>
          <p:cNvPr id="5" name="Picture 4">
            <a:extLst>
              <a:ext uri="{FF2B5EF4-FFF2-40B4-BE49-F238E27FC236}">
                <a16:creationId xmlns:a16="http://schemas.microsoft.com/office/drawing/2014/main" id="{DA2F21E6-A1EF-40AE-BFEF-F2954E609917}"/>
              </a:ext>
            </a:extLst>
          </p:cNvPr>
          <p:cNvPicPr>
            <a:picLocks noChangeAspect="1"/>
          </p:cNvPicPr>
          <p:nvPr/>
        </p:nvPicPr>
        <p:blipFill>
          <a:blip r:embed="rId2"/>
          <a:stretch>
            <a:fillRect/>
          </a:stretch>
        </p:blipFill>
        <p:spPr>
          <a:xfrm>
            <a:off x="8212347" y="1710323"/>
            <a:ext cx="3812876" cy="2560471"/>
          </a:xfrm>
          <a:prstGeom prst="rect">
            <a:avLst/>
          </a:prstGeom>
        </p:spPr>
      </p:pic>
    </p:spTree>
    <p:extLst>
      <p:ext uri="{BB962C8B-B14F-4D97-AF65-F5344CB8AC3E}">
        <p14:creationId xmlns:p14="http://schemas.microsoft.com/office/powerpoint/2010/main" val="952628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a:latin typeface="Britannic Bold" panose="020B0903060703020204" pitchFamily="34" charset="0"/>
              </a:rPr>
              <a:t>Circuits d’eau </a:t>
            </a:r>
            <a:r>
              <a:rPr lang="en-CA" dirty="0" err="1">
                <a:latin typeface="Britannic Bold" panose="020B0903060703020204" pitchFamily="34" charset="0"/>
              </a:rPr>
              <a:t>chaude</a:t>
            </a: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707367" y="1180215"/>
            <a:ext cx="11197086" cy="5378243"/>
          </a:xfrm>
        </p:spPr>
        <p:txBody>
          <a:bodyPr>
            <a:normAutofit/>
          </a:bodyPr>
          <a:lstStyle/>
          <a:p>
            <a:pPr>
              <a:spcBef>
                <a:spcPts val="0"/>
              </a:spcBef>
            </a:pPr>
            <a:r>
              <a:rPr lang="en-CA" sz="4000" dirty="0" err="1"/>
              <a:t>Réglementation</a:t>
            </a:r>
            <a:r>
              <a:rPr lang="en-CA" sz="4000" dirty="0"/>
              <a:t> des </a:t>
            </a:r>
            <a:r>
              <a:rPr lang="en-CA" sz="4000" dirty="0" err="1"/>
              <a:t>hôpitaux</a:t>
            </a:r>
            <a:r>
              <a:rPr lang="en-CA" sz="4000" dirty="0"/>
              <a:t> </a:t>
            </a:r>
            <a:r>
              <a:rPr lang="en-CA" sz="4000" dirty="0" err="1"/>
              <a:t>exige</a:t>
            </a:r>
            <a:r>
              <a:rPr lang="en-CA" sz="4000" dirty="0"/>
              <a:t>:</a:t>
            </a:r>
          </a:p>
          <a:p>
            <a:pPr lvl="1">
              <a:spcBef>
                <a:spcPts val="0"/>
              </a:spcBef>
            </a:pPr>
            <a:r>
              <a:rPr lang="en-CA" sz="3800" dirty="0" err="1"/>
              <a:t>Chauffe-eau</a:t>
            </a:r>
            <a:r>
              <a:rPr lang="en-CA" sz="3800" dirty="0"/>
              <a:t> à 60C</a:t>
            </a:r>
          </a:p>
          <a:p>
            <a:pPr lvl="1">
              <a:spcBef>
                <a:spcPts val="0"/>
              </a:spcBef>
            </a:pPr>
            <a:r>
              <a:rPr lang="en-CA" sz="3800" dirty="0"/>
              <a:t>Circulation à 50C</a:t>
            </a:r>
          </a:p>
          <a:p>
            <a:pPr lvl="1">
              <a:spcBef>
                <a:spcPts val="0"/>
              </a:spcBef>
            </a:pPr>
            <a:r>
              <a:rPr lang="en-CA" sz="3800" dirty="0"/>
              <a:t>Distribution à 43C pour </a:t>
            </a:r>
            <a:r>
              <a:rPr lang="en-CA" sz="3800" dirty="0" err="1"/>
              <a:t>éviter</a:t>
            </a:r>
            <a:r>
              <a:rPr lang="en-CA" sz="3800" dirty="0"/>
              <a:t> les </a:t>
            </a:r>
            <a:r>
              <a:rPr lang="en-CA" sz="3800" dirty="0" err="1"/>
              <a:t>brûlures</a:t>
            </a:r>
            <a:endParaRPr lang="en-CA" sz="3800" dirty="0"/>
          </a:p>
          <a:p>
            <a:pPr lvl="1">
              <a:spcBef>
                <a:spcPts val="0"/>
              </a:spcBef>
            </a:pPr>
            <a:endParaRPr lang="en-CA" sz="3800" dirty="0"/>
          </a:p>
          <a:p>
            <a:pPr>
              <a:spcBef>
                <a:spcPts val="0"/>
              </a:spcBef>
            </a:pPr>
            <a:r>
              <a:rPr lang="en-CA" sz="4000" dirty="0"/>
              <a:t>Bien </a:t>
            </a:r>
            <a:r>
              <a:rPr lang="en-CA" sz="4000" dirty="0" err="1"/>
              <a:t>noté</a:t>
            </a:r>
            <a:r>
              <a:rPr lang="en-CA" sz="4000" dirty="0"/>
              <a:t> que les </a:t>
            </a:r>
            <a:r>
              <a:rPr lang="en-CA" sz="4000" dirty="0" err="1"/>
              <a:t>hautes</a:t>
            </a:r>
            <a:r>
              <a:rPr lang="en-CA" sz="4000" dirty="0"/>
              <a:t> </a:t>
            </a:r>
            <a:r>
              <a:rPr lang="en-CA" sz="4000" dirty="0" err="1"/>
              <a:t>températures</a:t>
            </a:r>
            <a:r>
              <a:rPr lang="en-CA" sz="4000" dirty="0"/>
              <a:t> </a:t>
            </a:r>
            <a:r>
              <a:rPr lang="en-CA" sz="4000" dirty="0" err="1"/>
              <a:t>détruisent</a:t>
            </a:r>
            <a:r>
              <a:rPr lang="en-CA" sz="4000" dirty="0"/>
              <a:t> le </a:t>
            </a:r>
            <a:r>
              <a:rPr lang="en-CA" sz="4000" dirty="0" err="1"/>
              <a:t>chlore</a:t>
            </a:r>
            <a:r>
              <a:rPr lang="en-CA" sz="4000" dirty="0"/>
              <a:t> </a:t>
            </a:r>
            <a:r>
              <a:rPr lang="en-CA" sz="4000" dirty="0" err="1"/>
              <a:t>actif</a:t>
            </a:r>
            <a:endParaRPr lang="en-CA" sz="3800" dirty="0"/>
          </a:p>
        </p:txBody>
      </p:sp>
    </p:spTree>
    <p:extLst>
      <p:ext uri="{BB962C8B-B14F-4D97-AF65-F5344CB8AC3E}">
        <p14:creationId xmlns:p14="http://schemas.microsoft.com/office/powerpoint/2010/main" val="1778522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a:latin typeface="Britannic Bold" panose="020B0903060703020204" pitchFamily="34" charset="0"/>
              </a:rPr>
              <a:t>Circuits d’eau </a:t>
            </a:r>
            <a:r>
              <a:rPr lang="en-CA" dirty="0" err="1">
                <a:latin typeface="Britannic Bold" panose="020B0903060703020204" pitchFamily="34" charset="0"/>
              </a:rPr>
              <a:t>chaude</a:t>
            </a: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03142" y="1180215"/>
            <a:ext cx="10363826" cy="5378243"/>
          </a:xfrm>
        </p:spPr>
        <p:txBody>
          <a:bodyPr>
            <a:normAutofit/>
          </a:bodyPr>
          <a:lstStyle/>
          <a:p>
            <a:pPr>
              <a:spcBef>
                <a:spcPts val="0"/>
              </a:spcBef>
            </a:pPr>
            <a:r>
              <a:rPr lang="en-CA" sz="3600" dirty="0"/>
              <a:t>Entretien des </a:t>
            </a:r>
            <a:r>
              <a:rPr lang="en-CA" sz="3600" dirty="0" err="1"/>
              <a:t>mitigeurs</a:t>
            </a:r>
            <a:r>
              <a:rPr lang="en-CA" sz="3600" dirty="0"/>
              <a:t> </a:t>
            </a:r>
            <a:r>
              <a:rPr lang="en-CA" sz="3600" dirty="0" err="1"/>
              <a:t>est</a:t>
            </a:r>
            <a:r>
              <a:rPr lang="en-CA" sz="3600" dirty="0"/>
              <a:t> critiques</a:t>
            </a:r>
          </a:p>
          <a:p>
            <a:pPr>
              <a:spcBef>
                <a:spcPts val="0"/>
              </a:spcBef>
            </a:pPr>
            <a:endParaRPr lang="en-CA" sz="3600" dirty="0"/>
          </a:p>
          <a:p>
            <a:pPr>
              <a:spcBef>
                <a:spcPts val="0"/>
              </a:spcBef>
            </a:pPr>
            <a:r>
              <a:rPr lang="en-CA" sz="3600" dirty="0"/>
              <a:t>Nouvelles technologies </a:t>
            </a:r>
            <a:r>
              <a:rPr lang="en-CA" sz="3600" dirty="0" err="1"/>
              <a:t>dévelopées</a:t>
            </a:r>
            <a:r>
              <a:rPr lang="en-CA" sz="3600" dirty="0"/>
              <a:t> par la </a:t>
            </a:r>
            <a:r>
              <a:rPr lang="en-CA" sz="3600" dirty="0" err="1"/>
              <a:t>plupart</a:t>
            </a:r>
            <a:r>
              <a:rPr lang="en-CA" sz="3600" dirty="0"/>
              <a:t> des </a:t>
            </a:r>
            <a:r>
              <a:rPr lang="en-CA" sz="3600" dirty="0" err="1"/>
              <a:t>manufacturiers</a:t>
            </a:r>
            <a:r>
              <a:rPr lang="en-CA" sz="3600" dirty="0"/>
              <a:t> à </a:t>
            </a:r>
            <a:r>
              <a:rPr lang="en-CA" sz="3600" dirty="0" err="1"/>
              <a:t>suivre</a:t>
            </a:r>
            <a:r>
              <a:rPr lang="en-CA" sz="3600" dirty="0"/>
              <a:t> de </a:t>
            </a:r>
            <a:r>
              <a:rPr lang="en-CA" sz="3600" dirty="0" err="1"/>
              <a:t>près</a:t>
            </a:r>
            <a:endParaRPr lang="en-CA" sz="3600" dirty="0"/>
          </a:p>
          <a:p>
            <a:pPr lvl="1">
              <a:spcBef>
                <a:spcPts val="0"/>
              </a:spcBef>
            </a:pPr>
            <a:r>
              <a:rPr lang="en-CA" sz="3400" dirty="0"/>
              <a:t>i.e.:</a:t>
            </a:r>
          </a:p>
          <a:p>
            <a:pPr lvl="1">
              <a:spcBef>
                <a:spcPts val="0"/>
              </a:spcBef>
            </a:pPr>
            <a:r>
              <a:rPr lang="en-CA" sz="3400" dirty="0" err="1"/>
              <a:t>Soupape</a:t>
            </a:r>
            <a:r>
              <a:rPr lang="en-CA" sz="3400" dirty="0"/>
              <a:t> à </a:t>
            </a:r>
            <a:r>
              <a:rPr lang="en-CA" sz="3400" dirty="0" err="1"/>
              <a:t>ressorts</a:t>
            </a:r>
            <a:r>
              <a:rPr lang="en-CA" sz="3400" dirty="0"/>
              <a:t> pour assurer circulation</a:t>
            </a:r>
          </a:p>
          <a:p>
            <a:pPr lvl="1">
              <a:spcBef>
                <a:spcPts val="0"/>
              </a:spcBef>
            </a:pPr>
            <a:r>
              <a:rPr lang="en-CA" sz="3400" dirty="0" err="1"/>
              <a:t>Robinets</a:t>
            </a:r>
            <a:r>
              <a:rPr lang="en-CA" sz="3400" dirty="0"/>
              <a:t> qui </a:t>
            </a:r>
            <a:r>
              <a:rPr lang="en-CA" sz="3400" dirty="0" err="1"/>
              <a:t>assurent</a:t>
            </a:r>
            <a:r>
              <a:rPr lang="en-CA" sz="3400" dirty="0"/>
              <a:t> un </a:t>
            </a:r>
            <a:r>
              <a:rPr lang="en-CA" sz="3400" dirty="0" err="1"/>
              <a:t>débit</a:t>
            </a:r>
            <a:r>
              <a:rPr lang="en-CA" sz="3400" dirty="0"/>
              <a:t> </a:t>
            </a:r>
            <a:r>
              <a:rPr lang="en-CA" sz="3400" dirty="0" err="1"/>
              <a:t>fréquent</a:t>
            </a:r>
            <a:endParaRPr lang="en-CA" sz="3400" dirty="0"/>
          </a:p>
        </p:txBody>
      </p:sp>
    </p:spTree>
    <p:extLst>
      <p:ext uri="{BB962C8B-B14F-4D97-AF65-F5344CB8AC3E}">
        <p14:creationId xmlns:p14="http://schemas.microsoft.com/office/powerpoint/2010/main" val="20858750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a:latin typeface="Britannic Bold" panose="020B0903060703020204" pitchFamily="34" charset="0"/>
              </a:rPr>
              <a:t>Circuits d’eau </a:t>
            </a:r>
            <a:r>
              <a:rPr lang="en-CA" dirty="0" err="1">
                <a:latin typeface="Britannic Bold" panose="020B0903060703020204" pitchFamily="34" charset="0"/>
              </a:rPr>
              <a:t>chaude</a:t>
            </a: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465826" y="1363095"/>
            <a:ext cx="11421374" cy="5378243"/>
          </a:xfrm>
        </p:spPr>
        <p:txBody>
          <a:bodyPr>
            <a:normAutofit/>
          </a:bodyPr>
          <a:lstStyle/>
          <a:p>
            <a:pPr>
              <a:spcBef>
                <a:spcPts val="0"/>
              </a:spcBef>
            </a:pPr>
            <a:r>
              <a:rPr lang="en-CA" sz="3200" dirty="0" err="1"/>
              <a:t>Systèmes</a:t>
            </a:r>
            <a:r>
              <a:rPr lang="en-CA" sz="3200" dirty="0"/>
              <a:t> de Traitement </a:t>
            </a:r>
            <a:r>
              <a:rPr lang="en-CA" sz="3200" dirty="0" err="1"/>
              <a:t>d’appoint</a:t>
            </a:r>
            <a:r>
              <a:rPr lang="en-CA" sz="3200" dirty="0"/>
              <a:t>:</a:t>
            </a:r>
          </a:p>
          <a:p>
            <a:pPr lvl="1">
              <a:spcBef>
                <a:spcPts val="0"/>
              </a:spcBef>
            </a:pPr>
            <a:r>
              <a:rPr lang="en-CA" sz="3200" dirty="0"/>
              <a:t>Ionisation </a:t>
            </a:r>
            <a:r>
              <a:rPr lang="en-CA" sz="3200" dirty="0" err="1"/>
              <a:t>cuivre</a:t>
            </a:r>
            <a:r>
              <a:rPr lang="en-CA" sz="3200" dirty="0"/>
              <a:t>-argent, injection de </a:t>
            </a:r>
            <a:r>
              <a:rPr lang="en-CA" sz="3200" dirty="0" err="1"/>
              <a:t>chlore</a:t>
            </a:r>
            <a:r>
              <a:rPr lang="en-CA" sz="3200" dirty="0"/>
              <a:t>, </a:t>
            </a:r>
            <a:br>
              <a:rPr lang="en-CA" sz="3200" dirty="0"/>
            </a:br>
            <a:r>
              <a:rPr lang="en-CA" sz="3200" dirty="0"/>
              <a:t>dioxide de </a:t>
            </a:r>
            <a:r>
              <a:rPr lang="en-CA" sz="3200" dirty="0" err="1"/>
              <a:t>chlore</a:t>
            </a:r>
            <a:r>
              <a:rPr lang="en-CA" sz="3200" dirty="0"/>
              <a:t>, chloramine</a:t>
            </a:r>
          </a:p>
          <a:p>
            <a:pPr>
              <a:spcBef>
                <a:spcPts val="0"/>
              </a:spcBef>
            </a:pPr>
            <a:endParaRPr lang="en-CA" sz="3200" dirty="0"/>
          </a:p>
          <a:p>
            <a:pPr>
              <a:spcBef>
                <a:spcPts val="0"/>
              </a:spcBef>
            </a:pPr>
            <a:r>
              <a:rPr lang="en-CA" sz="3200" dirty="0" err="1"/>
              <a:t>Décontamination</a:t>
            </a:r>
            <a:r>
              <a:rPr lang="en-CA" sz="3200" dirty="0"/>
              <a:t> </a:t>
            </a:r>
            <a:r>
              <a:rPr lang="en-CA" sz="3200" dirty="0" err="1"/>
              <a:t>d’urgence</a:t>
            </a:r>
            <a:r>
              <a:rPr lang="en-CA" sz="3200" dirty="0"/>
              <a:t>:</a:t>
            </a:r>
          </a:p>
          <a:p>
            <a:pPr lvl="1">
              <a:spcBef>
                <a:spcPts val="0"/>
              </a:spcBef>
            </a:pPr>
            <a:r>
              <a:rPr lang="en-CA" sz="3200" dirty="0" err="1"/>
              <a:t>Chlore</a:t>
            </a:r>
            <a:r>
              <a:rPr lang="en-CA" sz="3200" dirty="0"/>
              <a:t>, </a:t>
            </a:r>
            <a:r>
              <a:rPr lang="en-CA" sz="3200" dirty="0" err="1"/>
              <a:t>température</a:t>
            </a:r>
            <a:r>
              <a:rPr lang="en-CA" sz="3200" dirty="0"/>
              <a:t>, ionisation </a:t>
            </a:r>
            <a:r>
              <a:rPr lang="en-CA" sz="3200" dirty="0" err="1"/>
              <a:t>cuivre</a:t>
            </a:r>
            <a:r>
              <a:rPr lang="en-CA" sz="3200" dirty="0"/>
              <a:t>-argent, </a:t>
            </a:r>
            <a:br>
              <a:rPr lang="en-CA" sz="3200" dirty="0"/>
            </a:br>
            <a:r>
              <a:rPr lang="en-CA" sz="3200" dirty="0"/>
              <a:t>h2o2-ag</a:t>
            </a:r>
          </a:p>
          <a:p>
            <a:pPr lvl="1">
              <a:spcBef>
                <a:spcPts val="0"/>
              </a:spcBef>
            </a:pPr>
            <a:endParaRPr lang="en-CA" dirty="0"/>
          </a:p>
        </p:txBody>
      </p:sp>
    </p:spTree>
    <p:extLst>
      <p:ext uri="{BB962C8B-B14F-4D97-AF65-F5344CB8AC3E}">
        <p14:creationId xmlns:p14="http://schemas.microsoft.com/office/powerpoint/2010/main" val="29113270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endParaRPr lang="fr-CA" dirty="0"/>
          </a:p>
          <a:p>
            <a:endParaRPr lang="fr-CA" dirty="0"/>
          </a:p>
          <a:p>
            <a:endParaRPr lang="fr-CA" dirty="0"/>
          </a:p>
        </p:txBody>
      </p:sp>
      <p:sp>
        <p:nvSpPr>
          <p:cNvPr id="6" name="Rectangle 2">
            <a:extLst>
              <a:ext uri="{FF2B5EF4-FFF2-40B4-BE49-F238E27FC236}">
                <a16:creationId xmlns:a16="http://schemas.microsoft.com/office/drawing/2014/main" id="{392DE956-42F0-4280-AC1A-811196836182}"/>
              </a:ext>
            </a:extLst>
          </p:cNvPr>
          <p:cNvSpPr txBox="1">
            <a:spLocks noChangeArrowheads="1"/>
          </p:cNvSpPr>
          <p:nvPr/>
        </p:nvSpPr>
        <p:spPr>
          <a:xfrm>
            <a:off x="913775" y="415674"/>
            <a:ext cx="10364451" cy="691115"/>
          </a:xfrm>
          <a:prstGeom prst="rect">
            <a:avLst/>
          </a:prstGeom>
        </p:spPr>
        <p:txBody>
          <a:bodyPr vert="horz" lIns="92075" tIns="46038" rIns="92075" bIns="46038"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en-US" b="1" dirty="0"/>
              <a:t>Tour de </a:t>
            </a:r>
            <a:r>
              <a:rPr lang="en-US" b="1" dirty="0" err="1"/>
              <a:t>refoidissement</a:t>
            </a:r>
            <a:endParaRPr lang="en-US" b="1" dirty="0"/>
          </a:p>
        </p:txBody>
      </p:sp>
      <p:pic>
        <p:nvPicPr>
          <p:cNvPr id="8" name="Picture 7">
            <a:extLst>
              <a:ext uri="{FF2B5EF4-FFF2-40B4-BE49-F238E27FC236}">
                <a16:creationId xmlns:a16="http://schemas.microsoft.com/office/drawing/2014/main" id="{FB609B22-3679-4717-B1B8-27CFFCE45409}"/>
              </a:ext>
            </a:extLst>
          </p:cNvPr>
          <p:cNvPicPr>
            <a:picLocks noChangeAspect="1"/>
          </p:cNvPicPr>
          <p:nvPr/>
        </p:nvPicPr>
        <p:blipFill>
          <a:blip r:embed="rId2"/>
          <a:stretch>
            <a:fillRect/>
          </a:stretch>
        </p:blipFill>
        <p:spPr>
          <a:xfrm>
            <a:off x="833094" y="1106789"/>
            <a:ext cx="10859640" cy="5751211"/>
          </a:xfrm>
          <a:prstGeom prst="rect">
            <a:avLst/>
          </a:prstGeom>
        </p:spPr>
      </p:pic>
    </p:spTree>
    <p:extLst>
      <p:ext uri="{BB962C8B-B14F-4D97-AF65-F5344CB8AC3E}">
        <p14:creationId xmlns:p14="http://schemas.microsoft.com/office/powerpoint/2010/main" val="602941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normAutofit fontScale="90000"/>
          </a:bodyPr>
          <a:lstStyle/>
          <a:p>
            <a:r>
              <a:rPr lang="en-CA" sz="4000" dirty="0">
                <a:latin typeface="Britannic Bold" panose="020B0903060703020204" pitchFamily="34" charset="0"/>
              </a:rPr>
              <a:t>Tour de </a:t>
            </a:r>
            <a:r>
              <a:rPr lang="en-CA" sz="4000" dirty="0" err="1">
                <a:latin typeface="Britannic Bold" panose="020B0903060703020204" pitchFamily="34" charset="0"/>
              </a:rPr>
              <a:t>refroidissement</a:t>
            </a:r>
            <a:r>
              <a:rPr lang="en-CA" dirty="0"/>
              <a:t/>
            </a:r>
            <a:br>
              <a:rPr lang="en-CA" dirty="0"/>
            </a:b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627094" y="931652"/>
            <a:ext cx="10363826" cy="5523289"/>
          </a:xfrm>
        </p:spPr>
        <p:txBody>
          <a:bodyPr>
            <a:noAutofit/>
          </a:bodyPr>
          <a:lstStyle/>
          <a:p>
            <a:pPr>
              <a:spcBef>
                <a:spcPts val="0"/>
              </a:spcBef>
            </a:pPr>
            <a:r>
              <a:rPr lang="en-CA" sz="3200" dirty="0" err="1"/>
              <a:t>Quels</a:t>
            </a:r>
            <a:r>
              <a:rPr lang="en-CA" sz="3200" dirty="0"/>
              <a:t> </a:t>
            </a:r>
            <a:r>
              <a:rPr lang="en-CA" sz="3200" dirty="0" err="1"/>
              <a:t>sont</a:t>
            </a:r>
            <a:r>
              <a:rPr lang="en-CA" sz="3200" dirty="0"/>
              <a:t> les </a:t>
            </a:r>
            <a:r>
              <a:rPr lang="en-CA" sz="3200" dirty="0" err="1"/>
              <a:t>facteurs</a:t>
            </a:r>
            <a:r>
              <a:rPr lang="en-CA" sz="3200" dirty="0"/>
              <a:t> </a:t>
            </a:r>
            <a:r>
              <a:rPr lang="en-CA" sz="3200" dirty="0" err="1"/>
              <a:t>favorisant</a:t>
            </a:r>
            <a:r>
              <a:rPr lang="en-CA" sz="3200" dirty="0"/>
              <a:t> la </a:t>
            </a:r>
            <a:r>
              <a:rPr lang="en-CA" sz="3200" dirty="0" err="1"/>
              <a:t>prolifération</a:t>
            </a:r>
            <a:r>
              <a:rPr lang="en-CA" sz="3200" dirty="0"/>
              <a:t> et la dispersion de la </a:t>
            </a:r>
            <a:r>
              <a:rPr lang="en-CA" sz="3200" dirty="0" err="1"/>
              <a:t>légionelle</a:t>
            </a:r>
            <a:r>
              <a:rPr lang="en-CA" sz="3200" dirty="0"/>
              <a:t>?</a:t>
            </a:r>
            <a:endParaRPr lang="en-CA" sz="1800" dirty="0"/>
          </a:p>
          <a:p>
            <a:pPr lvl="4">
              <a:spcBef>
                <a:spcPts val="0"/>
              </a:spcBef>
            </a:pPr>
            <a:endParaRPr lang="en-CA" sz="1200" dirty="0"/>
          </a:p>
          <a:p>
            <a:pPr lvl="1">
              <a:spcBef>
                <a:spcPts val="0"/>
              </a:spcBef>
            </a:pPr>
            <a:r>
              <a:rPr lang="en-CA" sz="3000" dirty="0"/>
              <a:t>La </a:t>
            </a:r>
            <a:r>
              <a:rPr lang="en-CA" sz="3000" dirty="0" err="1"/>
              <a:t>température</a:t>
            </a:r>
            <a:endParaRPr lang="en-CA" sz="3000" dirty="0"/>
          </a:p>
          <a:p>
            <a:pPr lvl="1">
              <a:spcBef>
                <a:spcPts val="0"/>
              </a:spcBef>
            </a:pPr>
            <a:r>
              <a:rPr lang="en-CA" sz="3000" dirty="0" err="1"/>
              <a:t>L’abondance</a:t>
            </a:r>
            <a:r>
              <a:rPr lang="en-CA" sz="3000" dirty="0"/>
              <a:t> de biofilm</a:t>
            </a:r>
          </a:p>
          <a:p>
            <a:pPr lvl="1">
              <a:spcBef>
                <a:spcPts val="0"/>
              </a:spcBef>
            </a:pPr>
            <a:r>
              <a:rPr lang="en-CA" sz="3000" dirty="0"/>
              <a:t>les </a:t>
            </a:r>
            <a:r>
              <a:rPr lang="en-CA" sz="3000" dirty="0" err="1"/>
              <a:t>protozoaires</a:t>
            </a:r>
            <a:endParaRPr lang="en-CA" sz="3000" dirty="0"/>
          </a:p>
          <a:p>
            <a:pPr lvl="1">
              <a:spcBef>
                <a:spcPts val="0"/>
              </a:spcBef>
            </a:pPr>
            <a:r>
              <a:rPr lang="en-CA" sz="3000" dirty="0"/>
              <a:t>La corrosion et </a:t>
            </a:r>
            <a:r>
              <a:rPr lang="en-CA" sz="3000" dirty="0" err="1"/>
              <a:t>l’entartrage</a:t>
            </a:r>
            <a:endParaRPr lang="en-CA" sz="3000" dirty="0"/>
          </a:p>
          <a:p>
            <a:pPr lvl="1">
              <a:spcBef>
                <a:spcPts val="0"/>
              </a:spcBef>
            </a:pPr>
            <a:r>
              <a:rPr lang="en-CA" sz="3000" dirty="0"/>
              <a:t>La stagnation de </a:t>
            </a:r>
            <a:r>
              <a:rPr lang="en-CA" sz="3000" dirty="0" err="1"/>
              <a:t>l’eau</a:t>
            </a:r>
            <a:endParaRPr lang="en-CA" sz="3000" dirty="0"/>
          </a:p>
          <a:p>
            <a:pPr lvl="1">
              <a:spcBef>
                <a:spcPts val="0"/>
              </a:spcBef>
            </a:pPr>
            <a:r>
              <a:rPr lang="en-CA" sz="3000" dirty="0"/>
              <a:t>La concentration de nutriments</a:t>
            </a:r>
          </a:p>
          <a:p>
            <a:pPr lvl="1">
              <a:spcBef>
                <a:spcPts val="0"/>
              </a:spcBef>
            </a:pPr>
            <a:r>
              <a:rPr lang="en-CA" sz="3000" dirty="0"/>
              <a:t>La dispersion des </a:t>
            </a:r>
            <a:r>
              <a:rPr lang="en-CA" sz="3000" dirty="0" err="1"/>
              <a:t>aérosols</a:t>
            </a:r>
            <a:endParaRPr lang="en-CA" sz="3000" dirty="0"/>
          </a:p>
        </p:txBody>
      </p:sp>
      <p:pic>
        <p:nvPicPr>
          <p:cNvPr id="7" name="Picture 6">
            <a:extLst>
              <a:ext uri="{FF2B5EF4-FFF2-40B4-BE49-F238E27FC236}">
                <a16:creationId xmlns:a16="http://schemas.microsoft.com/office/drawing/2014/main" id="{49577DD3-7272-4424-92D6-8F7808C8C0BE}"/>
              </a:ext>
            </a:extLst>
          </p:cNvPr>
          <p:cNvPicPr>
            <a:picLocks noChangeAspect="1"/>
          </p:cNvPicPr>
          <p:nvPr/>
        </p:nvPicPr>
        <p:blipFill>
          <a:blip r:embed="rId2"/>
          <a:stretch>
            <a:fillRect/>
          </a:stretch>
        </p:blipFill>
        <p:spPr>
          <a:xfrm>
            <a:off x="7543800" y="2436453"/>
            <a:ext cx="4648200" cy="2762250"/>
          </a:xfrm>
          <a:prstGeom prst="rect">
            <a:avLst/>
          </a:prstGeom>
        </p:spPr>
      </p:pic>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3A687282-ED8F-493A-8647-2970E0812DBF}"/>
                  </a:ext>
                </a:extLst>
              </p14:cNvPr>
              <p14:cNvContentPartPr/>
              <p14:nvPr/>
            </p14:nvContentPartPr>
            <p14:xfrm>
              <a:off x="10144664" y="2881046"/>
              <a:ext cx="360" cy="360"/>
            </p14:xfrm>
          </p:contentPart>
        </mc:Choice>
        <mc:Fallback xmlns="">
          <p:pic>
            <p:nvPicPr>
              <p:cNvPr id="16" name="Ink 15">
                <a:extLst>
                  <a:ext uri="{FF2B5EF4-FFF2-40B4-BE49-F238E27FC236}">
                    <a16:creationId xmlns:a16="http://schemas.microsoft.com/office/drawing/2014/main" id="{3A687282-ED8F-493A-8647-2970E0812DBF}"/>
                  </a:ext>
                </a:extLst>
              </p:cNvPr>
              <p:cNvPicPr/>
              <p:nvPr/>
            </p:nvPicPr>
            <p:blipFill>
              <a:blip r:embed="rId4"/>
              <a:stretch>
                <a:fillRect/>
              </a:stretch>
            </p:blipFill>
            <p:spPr>
              <a:xfrm>
                <a:off x="10081664" y="281804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198EFE6E-8EE1-44E6-B8D8-0D300FB894A3}"/>
                  </a:ext>
                </a:extLst>
              </p14:cNvPr>
              <p14:cNvContentPartPr/>
              <p14:nvPr/>
            </p14:nvContentPartPr>
            <p14:xfrm>
              <a:off x="9142424" y="4364966"/>
              <a:ext cx="19080" cy="138240"/>
            </p14:xfrm>
          </p:contentPart>
        </mc:Choice>
        <mc:Fallback xmlns="">
          <p:pic>
            <p:nvPicPr>
              <p:cNvPr id="21" name="Ink 20">
                <a:extLst>
                  <a:ext uri="{FF2B5EF4-FFF2-40B4-BE49-F238E27FC236}">
                    <a16:creationId xmlns:a16="http://schemas.microsoft.com/office/drawing/2014/main" id="{198EFE6E-8EE1-44E6-B8D8-0D300FB894A3}"/>
                  </a:ext>
                </a:extLst>
              </p:cNvPr>
              <p:cNvPicPr/>
              <p:nvPr/>
            </p:nvPicPr>
            <p:blipFill>
              <a:blip r:embed="rId6"/>
              <a:stretch>
                <a:fillRect/>
              </a:stretch>
            </p:blipFill>
            <p:spPr>
              <a:xfrm>
                <a:off x="9124424" y="4346966"/>
                <a:ext cx="54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Ink 36">
                <a:extLst>
                  <a:ext uri="{FF2B5EF4-FFF2-40B4-BE49-F238E27FC236}">
                    <a16:creationId xmlns:a16="http://schemas.microsoft.com/office/drawing/2014/main" id="{25BE2DF6-E27A-470A-BB12-FEBCECFE8584}"/>
                  </a:ext>
                </a:extLst>
              </p14:cNvPr>
              <p14:cNvContentPartPr/>
              <p14:nvPr/>
            </p14:nvContentPartPr>
            <p14:xfrm>
              <a:off x="10593224" y="3702566"/>
              <a:ext cx="707760" cy="249120"/>
            </p14:xfrm>
          </p:contentPart>
        </mc:Choice>
        <mc:Fallback xmlns="">
          <p:pic>
            <p:nvPicPr>
              <p:cNvPr id="37" name="Ink 36">
                <a:extLst>
                  <a:ext uri="{FF2B5EF4-FFF2-40B4-BE49-F238E27FC236}">
                    <a16:creationId xmlns:a16="http://schemas.microsoft.com/office/drawing/2014/main" id="{25BE2DF6-E27A-470A-BB12-FEBCECFE8584}"/>
                  </a:ext>
                </a:extLst>
              </p:cNvPr>
              <p:cNvPicPr/>
              <p:nvPr/>
            </p:nvPicPr>
            <p:blipFill>
              <a:blip r:embed="rId8"/>
              <a:stretch>
                <a:fillRect/>
              </a:stretch>
            </p:blipFill>
            <p:spPr>
              <a:xfrm>
                <a:off x="10530224" y="3639475"/>
                <a:ext cx="833400" cy="35763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Ink 38">
                <a:extLst>
                  <a:ext uri="{FF2B5EF4-FFF2-40B4-BE49-F238E27FC236}">
                    <a16:creationId xmlns:a16="http://schemas.microsoft.com/office/drawing/2014/main" id="{04C9F466-59BF-44B9-9AA0-66DE7541EF63}"/>
                  </a:ext>
                </a:extLst>
              </p14:cNvPr>
              <p14:cNvContentPartPr/>
              <p14:nvPr/>
            </p14:nvContentPartPr>
            <p14:xfrm>
              <a:off x="10558664" y="4192526"/>
              <a:ext cx="17640" cy="360"/>
            </p14:xfrm>
          </p:contentPart>
        </mc:Choice>
        <mc:Fallback xmlns="">
          <p:pic>
            <p:nvPicPr>
              <p:cNvPr id="39" name="Ink 38">
                <a:extLst>
                  <a:ext uri="{FF2B5EF4-FFF2-40B4-BE49-F238E27FC236}">
                    <a16:creationId xmlns:a16="http://schemas.microsoft.com/office/drawing/2014/main" id="{04C9F466-59BF-44B9-9AA0-66DE7541EF63}"/>
                  </a:ext>
                </a:extLst>
              </p:cNvPr>
              <p:cNvPicPr/>
              <p:nvPr/>
            </p:nvPicPr>
            <p:blipFill>
              <a:blip r:embed="rId10"/>
              <a:stretch>
                <a:fillRect/>
              </a:stretch>
            </p:blipFill>
            <p:spPr>
              <a:xfrm>
                <a:off x="10495664" y="4129526"/>
                <a:ext cx="143280" cy="126000"/>
              </a:xfrm>
              <a:prstGeom prst="rect">
                <a:avLst/>
              </a:prstGeom>
            </p:spPr>
          </p:pic>
        </mc:Fallback>
      </mc:AlternateContent>
    </p:spTree>
    <p:extLst>
      <p:ext uri="{BB962C8B-B14F-4D97-AF65-F5344CB8AC3E}">
        <p14:creationId xmlns:p14="http://schemas.microsoft.com/office/powerpoint/2010/main" val="83121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normAutofit fontScale="90000"/>
          </a:bodyPr>
          <a:lstStyle/>
          <a:p>
            <a:r>
              <a:rPr lang="en-CA" sz="4000" dirty="0">
                <a:latin typeface="Britannic Bold" panose="020B0903060703020204" pitchFamily="34" charset="0"/>
              </a:rPr>
              <a:t>Tour de </a:t>
            </a:r>
            <a:r>
              <a:rPr lang="en-CA" sz="4000" dirty="0" err="1">
                <a:latin typeface="Britannic Bold" panose="020B0903060703020204" pitchFamily="34" charset="0"/>
              </a:rPr>
              <a:t>refroidissement</a:t>
            </a:r>
            <a:r>
              <a:rPr lang="en-CA" dirty="0"/>
              <a:t/>
            </a:r>
            <a:br>
              <a:rPr lang="en-CA" dirty="0"/>
            </a:b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03142" y="931652"/>
            <a:ext cx="10363826" cy="5523289"/>
          </a:xfrm>
        </p:spPr>
        <p:txBody>
          <a:bodyPr>
            <a:noAutofit/>
          </a:bodyPr>
          <a:lstStyle/>
          <a:p>
            <a:pPr>
              <a:spcBef>
                <a:spcPts val="0"/>
              </a:spcBef>
            </a:pPr>
            <a:r>
              <a:rPr lang="en-CA" sz="3200" dirty="0" err="1"/>
              <a:t>Quels</a:t>
            </a:r>
            <a:r>
              <a:rPr lang="en-CA" sz="3200" dirty="0"/>
              <a:t> </a:t>
            </a:r>
            <a:r>
              <a:rPr lang="en-CA" sz="3200" dirty="0" err="1"/>
              <a:t>sont</a:t>
            </a:r>
            <a:r>
              <a:rPr lang="en-CA" sz="3200" dirty="0"/>
              <a:t> les </a:t>
            </a:r>
            <a:r>
              <a:rPr lang="en-CA" sz="3200" dirty="0" err="1"/>
              <a:t>facteurs</a:t>
            </a:r>
            <a:r>
              <a:rPr lang="en-CA" sz="3200" dirty="0"/>
              <a:t> </a:t>
            </a:r>
            <a:r>
              <a:rPr lang="en-CA" sz="3200" dirty="0" err="1"/>
              <a:t>favorisant</a:t>
            </a:r>
            <a:r>
              <a:rPr lang="en-CA" sz="3200" dirty="0"/>
              <a:t> la </a:t>
            </a:r>
            <a:r>
              <a:rPr lang="en-CA" sz="3200" dirty="0" err="1"/>
              <a:t>prolifération</a:t>
            </a:r>
            <a:r>
              <a:rPr lang="en-CA" sz="3200" dirty="0"/>
              <a:t> et la dispersion de la </a:t>
            </a:r>
            <a:r>
              <a:rPr lang="en-CA" sz="3200" dirty="0" err="1"/>
              <a:t>légionelle</a:t>
            </a:r>
            <a:endParaRPr lang="en-CA" sz="1800" dirty="0"/>
          </a:p>
          <a:p>
            <a:pPr lvl="4">
              <a:spcBef>
                <a:spcPts val="0"/>
              </a:spcBef>
            </a:pPr>
            <a:endParaRPr lang="en-CA" sz="1200" dirty="0"/>
          </a:p>
          <a:p>
            <a:pPr lvl="1">
              <a:spcBef>
                <a:spcPts val="0"/>
              </a:spcBef>
            </a:pPr>
            <a:r>
              <a:rPr lang="en-CA" sz="3000" dirty="0"/>
              <a:t>La </a:t>
            </a:r>
            <a:r>
              <a:rPr lang="en-CA" sz="3000" dirty="0" err="1"/>
              <a:t>température</a:t>
            </a:r>
            <a:endParaRPr lang="en-CA" sz="3000" dirty="0"/>
          </a:p>
          <a:p>
            <a:pPr lvl="2">
              <a:spcBef>
                <a:spcPts val="0"/>
              </a:spcBef>
            </a:pPr>
            <a:r>
              <a:rPr lang="en-CA" sz="2800" dirty="0"/>
              <a:t>Design 85F à 95F pour </a:t>
            </a:r>
            <a:r>
              <a:rPr lang="en-CA" sz="2800" dirty="0" err="1"/>
              <a:t>montréal</a:t>
            </a:r>
            <a:r>
              <a:rPr lang="en-CA" sz="2800" dirty="0"/>
              <a:t> (75F wet bulb)</a:t>
            </a:r>
          </a:p>
          <a:p>
            <a:pPr lvl="2">
              <a:spcBef>
                <a:spcPts val="0"/>
              </a:spcBef>
            </a:pPr>
            <a:r>
              <a:rPr lang="en-CA" sz="2800" dirty="0" err="1"/>
              <a:t>Opération</a:t>
            </a:r>
            <a:r>
              <a:rPr lang="en-CA" sz="2800" dirty="0"/>
              <a:t> 70F à 80F</a:t>
            </a:r>
          </a:p>
          <a:p>
            <a:pPr lvl="2">
              <a:spcBef>
                <a:spcPts val="0"/>
              </a:spcBef>
            </a:pPr>
            <a:endParaRPr lang="en-CA" sz="2800" dirty="0"/>
          </a:p>
          <a:p>
            <a:pPr lvl="1">
              <a:spcBef>
                <a:spcPts val="0"/>
              </a:spcBef>
            </a:pPr>
            <a:r>
              <a:rPr lang="en-CA" sz="3000" dirty="0"/>
              <a:t>La filtration</a:t>
            </a:r>
          </a:p>
          <a:p>
            <a:pPr lvl="2">
              <a:spcBef>
                <a:spcPts val="0"/>
              </a:spcBef>
            </a:pPr>
            <a:r>
              <a:rPr lang="en-CA" sz="2800" dirty="0"/>
              <a:t>Nous </a:t>
            </a:r>
            <a:r>
              <a:rPr lang="en-CA" sz="2800" dirty="0" err="1"/>
              <a:t>sommes</a:t>
            </a:r>
            <a:r>
              <a:rPr lang="en-CA" sz="2800" dirty="0"/>
              <a:t> </a:t>
            </a:r>
            <a:r>
              <a:rPr lang="en-CA" sz="2800" dirty="0" err="1"/>
              <a:t>en</a:t>
            </a:r>
            <a:r>
              <a:rPr lang="en-CA" sz="2800" dirty="0"/>
              <a:t> </a:t>
            </a:r>
            <a:r>
              <a:rPr lang="en-CA" sz="2800" dirty="0" err="1"/>
              <a:t>présence</a:t>
            </a:r>
            <a:r>
              <a:rPr lang="en-CA" sz="2800" dirty="0"/>
              <a:t> d’un </a:t>
            </a:r>
            <a:r>
              <a:rPr lang="en-CA" sz="2800" dirty="0" err="1"/>
              <a:t>laveur</a:t>
            </a:r>
            <a:r>
              <a:rPr lang="en-CA" sz="2800" dirty="0"/>
              <a:t> </a:t>
            </a:r>
            <a:r>
              <a:rPr lang="en-CA" sz="2800" dirty="0" err="1"/>
              <a:t>d’air</a:t>
            </a:r>
            <a:endParaRPr lang="en-CA" sz="2800" dirty="0"/>
          </a:p>
        </p:txBody>
      </p:sp>
    </p:spTree>
    <p:extLst>
      <p:ext uri="{BB962C8B-B14F-4D97-AF65-F5344CB8AC3E}">
        <p14:creationId xmlns:p14="http://schemas.microsoft.com/office/powerpoint/2010/main" val="22938204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a:latin typeface="Britannic Bold" panose="020B0903060703020204" pitchFamily="34" charset="0"/>
              </a:rPr>
              <a:t>spas</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03142" y="1537752"/>
            <a:ext cx="10363826" cy="3424107"/>
          </a:xfrm>
        </p:spPr>
        <p:txBody>
          <a:bodyPr>
            <a:normAutofit/>
          </a:bodyPr>
          <a:lstStyle/>
          <a:p>
            <a:pPr>
              <a:spcBef>
                <a:spcPts val="0"/>
              </a:spcBef>
            </a:pPr>
            <a:r>
              <a:rPr lang="en-CA" sz="4000" dirty="0"/>
              <a:t>Entretien</a:t>
            </a:r>
          </a:p>
          <a:p>
            <a:pPr>
              <a:spcBef>
                <a:spcPts val="0"/>
              </a:spcBef>
            </a:pPr>
            <a:r>
              <a:rPr lang="en-CA" sz="4000" dirty="0" err="1"/>
              <a:t>Température</a:t>
            </a:r>
            <a:r>
              <a:rPr lang="en-CA" sz="4000" dirty="0"/>
              <a:t> </a:t>
            </a:r>
            <a:r>
              <a:rPr lang="en-CA" sz="4000" dirty="0" err="1"/>
              <a:t>optimale</a:t>
            </a:r>
            <a:r>
              <a:rPr lang="en-CA" sz="4000" dirty="0"/>
              <a:t> pour la </a:t>
            </a:r>
            <a:r>
              <a:rPr lang="en-CA" sz="4000" dirty="0" err="1"/>
              <a:t>légionelle</a:t>
            </a:r>
            <a:endParaRPr lang="en-CA" sz="4000" dirty="0"/>
          </a:p>
          <a:p>
            <a:pPr>
              <a:spcBef>
                <a:spcPts val="0"/>
              </a:spcBef>
            </a:pPr>
            <a:r>
              <a:rPr lang="en-CA" sz="4000" dirty="0"/>
              <a:t>On aspire </a:t>
            </a:r>
            <a:r>
              <a:rPr lang="en-CA" sz="4000" dirty="0" err="1"/>
              <a:t>parfois</a:t>
            </a:r>
            <a:r>
              <a:rPr lang="en-CA" sz="4000" dirty="0"/>
              <a:t> </a:t>
            </a:r>
            <a:r>
              <a:rPr lang="en-CA" sz="4000" dirty="0" err="1"/>
              <a:t>l’eau</a:t>
            </a:r>
            <a:endParaRPr lang="en-CA" sz="4000" dirty="0"/>
          </a:p>
          <a:p>
            <a:pPr>
              <a:spcBef>
                <a:spcPts val="0"/>
              </a:spcBef>
            </a:pPr>
            <a:endParaRPr lang="en-CA" dirty="0"/>
          </a:p>
        </p:txBody>
      </p:sp>
    </p:spTree>
    <p:extLst>
      <p:ext uri="{BB962C8B-B14F-4D97-AF65-F5344CB8AC3E}">
        <p14:creationId xmlns:p14="http://schemas.microsoft.com/office/powerpoint/2010/main" val="35671104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a:latin typeface="Britannic Bold" panose="020B0903060703020204" pitchFamily="34" charset="0"/>
              </a:rPr>
              <a:t>Machines à glace (</a:t>
            </a:r>
            <a:r>
              <a:rPr lang="en-CA" dirty="0" err="1">
                <a:latin typeface="Britannic Bold" panose="020B0903060703020204" pitchFamily="34" charset="0"/>
              </a:rPr>
              <a:t>hôpitaux</a:t>
            </a:r>
            <a:r>
              <a:rPr lang="en-CA" dirty="0">
                <a:latin typeface="Britannic Bold" panose="020B0903060703020204" pitchFamily="34" charset="0"/>
              </a:rPr>
              <a:t>)</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03142" y="1537752"/>
            <a:ext cx="10363826" cy="4604256"/>
          </a:xfrm>
        </p:spPr>
        <p:txBody>
          <a:bodyPr>
            <a:normAutofit/>
          </a:bodyPr>
          <a:lstStyle/>
          <a:p>
            <a:pPr>
              <a:spcBef>
                <a:spcPts val="0"/>
              </a:spcBef>
            </a:pPr>
            <a:r>
              <a:rPr lang="en-CA" sz="2800" dirty="0" err="1"/>
              <a:t>congélateurs</a:t>
            </a:r>
            <a:r>
              <a:rPr lang="en-CA" sz="2800" dirty="0"/>
              <a:t> </a:t>
            </a:r>
            <a:r>
              <a:rPr lang="en-CA" sz="2800" dirty="0" err="1"/>
              <a:t>dégagent</a:t>
            </a:r>
            <a:r>
              <a:rPr lang="en-CA" sz="2800" dirty="0"/>
              <a:t> de la </a:t>
            </a:r>
            <a:r>
              <a:rPr lang="en-CA" sz="2800" dirty="0" err="1"/>
              <a:t>chaleur</a:t>
            </a:r>
            <a:r>
              <a:rPr lang="en-CA" sz="2800" dirty="0"/>
              <a:t> par </a:t>
            </a:r>
            <a:r>
              <a:rPr lang="en-CA" sz="2800" dirty="0" err="1"/>
              <a:t>l’arrière</a:t>
            </a:r>
            <a:endParaRPr lang="en-CA" sz="2800" dirty="0"/>
          </a:p>
          <a:p>
            <a:pPr>
              <a:spcBef>
                <a:spcPts val="0"/>
              </a:spcBef>
            </a:pPr>
            <a:r>
              <a:rPr lang="en-CA" sz="2800" dirty="0" err="1"/>
              <a:t>L’alimentation</a:t>
            </a:r>
            <a:r>
              <a:rPr lang="en-CA" sz="2800" dirty="0"/>
              <a:t> d’eau se </a:t>
            </a:r>
            <a:r>
              <a:rPr lang="en-CA" sz="2800" dirty="0" err="1"/>
              <a:t>trouve</a:t>
            </a:r>
            <a:r>
              <a:rPr lang="en-CA" sz="2800" dirty="0"/>
              <a:t> à </a:t>
            </a:r>
            <a:r>
              <a:rPr lang="en-CA" sz="2800" dirty="0" err="1"/>
              <a:t>l’arrière</a:t>
            </a:r>
            <a:endParaRPr lang="en-CA" sz="2800" dirty="0"/>
          </a:p>
          <a:p>
            <a:pPr>
              <a:spcBef>
                <a:spcPts val="0"/>
              </a:spcBef>
            </a:pPr>
            <a:r>
              <a:rPr lang="en-CA" sz="2800" dirty="0" err="1"/>
              <a:t>Dont</a:t>
            </a:r>
            <a:r>
              <a:rPr lang="en-CA" sz="2800" dirty="0"/>
              <a:t> </a:t>
            </a:r>
            <a:r>
              <a:rPr lang="en-CA" sz="2800" dirty="0" err="1"/>
              <a:t>typiquement</a:t>
            </a:r>
            <a:r>
              <a:rPr lang="en-CA" sz="2800" dirty="0"/>
              <a:t> un </a:t>
            </a:r>
            <a:r>
              <a:rPr lang="en-CA" sz="2800" dirty="0" err="1"/>
              <a:t>filtre</a:t>
            </a:r>
            <a:r>
              <a:rPr lang="en-CA" sz="2800" dirty="0"/>
              <a:t> sediment et un au </a:t>
            </a:r>
            <a:r>
              <a:rPr lang="en-CA" sz="2800" dirty="0" err="1"/>
              <a:t>charbon</a:t>
            </a:r>
            <a:endParaRPr lang="en-CA" sz="2800" dirty="0"/>
          </a:p>
          <a:p>
            <a:pPr>
              <a:spcBef>
                <a:spcPts val="0"/>
              </a:spcBef>
            </a:pPr>
            <a:r>
              <a:rPr lang="en-CA" sz="2800" dirty="0" err="1"/>
              <a:t>Température</a:t>
            </a:r>
            <a:r>
              <a:rPr lang="en-CA" sz="2800" dirty="0"/>
              <a:t> </a:t>
            </a:r>
            <a:r>
              <a:rPr lang="en-CA" sz="2800" dirty="0" err="1"/>
              <a:t>optimale</a:t>
            </a:r>
            <a:r>
              <a:rPr lang="en-CA" sz="2800" dirty="0"/>
              <a:t>, </a:t>
            </a:r>
            <a:r>
              <a:rPr lang="en-CA" sz="2800" dirty="0" err="1"/>
              <a:t>endroit</a:t>
            </a:r>
            <a:r>
              <a:rPr lang="en-CA" sz="2800" dirty="0"/>
              <a:t> </a:t>
            </a:r>
            <a:r>
              <a:rPr lang="en-CA" sz="2800" dirty="0" err="1"/>
              <a:t>optimale</a:t>
            </a:r>
            <a:r>
              <a:rPr lang="en-CA" sz="2800" dirty="0"/>
              <a:t>, source de </a:t>
            </a:r>
            <a:r>
              <a:rPr lang="en-CA" sz="2800" dirty="0" err="1"/>
              <a:t>nourriture</a:t>
            </a:r>
            <a:r>
              <a:rPr lang="en-CA" sz="2800" dirty="0"/>
              <a:t> </a:t>
            </a:r>
            <a:r>
              <a:rPr lang="en-CA" sz="2800" dirty="0" err="1"/>
              <a:t>donnent</a:t>
            </a:r>
            <a:r>
              <a:rPr lang="en-CA" sz="2800" dirty="0"/>
              <a:t> </a:t>
            </a:r>
            <a:r>
              <a:rPr lang="en-CA" sz="2800" dirty="0" err="1"/>
              <a:t>une</a:t>
            </a:r>
            <a:r>
              <a:rPr lang="en-CA" sz="2800" dirty="0"/>
              <a:t> </a:t>
            </a:r>
            <a:r>
              <a:rPr lang="en-CA" sz="2800" dirty="0" err="1"/>
              <a:t>combinaison</a:t>
            </a:r>
            <a:r>
              <a:rPr lang="en-CA" sz="2800" dirty="0"/>
              <a:t> parfait de </a:t>
            </a:r>
            <a:r>
              <a:rPr lang="en-CA" sz="2800" dirty="0" err="1"/>
              <a:t>développement</a:t>
            </a:r>
            <a:endParaRPr lang="en-CA" sz="2800" dirty="0"/>
          </a:p>
          <a:p>
            <a:pPr>
              <a:spcBef>
                <a:spcPts val="0"/>
              </a:spcBef>
            </a:pPr>
            <a:r>
              <a:rPr lang="en-CA" sz="2800" dirty="0"/>
              <a:t>ET</a:t>
            </a:r>
          </a:p>
          <a:p>
            <a:pPr>
              <a:spcBef>
                <a:spcPts val="0"/>
              </a:spcBef>
            </a:pPr>
            <a:r>
              <a:rPr lang="en-CA" sz="2800" dirty="0"/>
              <a:t>Patients à </a:t>
            </a:r>
            <a:r>
              <a:rPr lang="en-CA" sz="2800" dirty="0" err="1"/>
              <a:t>risque</a:t>
            </a:r>
            <a:r>
              <a:rPr lang="en-CA" sz="2800" dirty="0"/>
              <a:t> </a:t>
            </a:r>
            <a:r>
              <a:rPr lang="en-CA" sz="2800" dirty="0" err="1"/>
              <a:t>sucent</a:t>
            </a:r>
            <a:r>
              <a:rPr lang="en-CA" sz="2800" dirty="0"/>
              <a:t> et </a:t>
            </a:r>
            <a:r>
              <a:rPr lang="en-CA" sz="2800" dirty="0" err="1"/>
              <a:t>aspirent</a:t>
            </a:r>
            <a:r>
              <a:rPr lang="en-CA" sz="2800" dirty="0"/>
              <a:t> la glace</a:t>
            </a:r>
          </a:p>
          <a:p>
            <a:pPr>
              <a:spcBef>
                <a:spcPts val="0"/>
              </a:spcBef>
            </a:pPr>
            <a:endParaRPr lang="en-CA" dirty="0"/>
          </a:p>
          <a:p>
            <a:pPr>
              <a:spcBef>
                <a:spcPts val="0"/>
              </a:spcBef>
            </a:pPr>
            <a:endParaRPr lang="en-CA" dirty="0"/>
          </a:p>
        </p:txBody>
      </p:sp>
      <p:pic>
        <p:nvPicPr>
          <p:cNvPr id="5" name="Picture 4">
            <a:extLst>
              <a:ext uri="{FF2B5EF4-FFF2-40B4-BE49-F238E27FC236}">
                <a16:creationId xmlns:a16="http://schemas.microsoft.com/office/drawing/2014/main" id="{8CB12864-8AFA-45CE-925B-384C6EDA6389}"/>
              </a:ext>
            </a:extLst>
          </p:cNvPr>
          <p:cNvPicPr>
            <a:picLocks noChangeAspect="1"/>
          </p:cNvPicPr>
          <p:nvPr/>
        </p:nvPicPr>
        <p:blipFill>
          <a:blip r:embed="rId2"/>
          <a:stretch>
            <a:fillRect/>
          </a:stretch>
        </p:blipFill>
        <p:spPr>
          <a:xfrm>
            <a:off x="9454550" y="4172309"/>
            <a:ext cx="2737450" cy="273745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64FBDDE-5730-4BD0-A679-D25A212656AF}"/>
                  </a:ext>
                </a:extLst>
              </p14:cNvPr>
              <p14:cNvContentPartPr/>
              <p14:nvPr/>
            </p14:nvContentPartPr>
            <p14:xfrm>
              <a:off x="10317104" y="5538206"/>
              <a:ext cx="311040" cy="86400"/>
            </p14:xfrm>
          </p:contentPart>
        </mc:Choice>
        <mc:Fallback xmlns="">
          <p:pic>
            <p:nvPicPr>
              <p:cNvPr id="10" name="Ink 9">
                <a:extLst>
                  <a:ext uri="{FF2B5EF4-FFF2-40B4-BE49-F238E27FC236}">
                    <a16:creationId xmlns:a16="http://schemas.microsoft.com/office/drawing/2014/main" id="{A64FBDDE-5730-4BD0-A679-D25A212656AF}"/>
                  </a:ext>
                </a:extLst>
              </p:cNvPr>
              <p:cNvPicPr/>
              <p:nvPr/>
            </p:nvPicPr>
            <p:blipFill>
              <a:blip r:embed="rId4"/>
              <a:stretch>
                <a:fillRect/>
              </a:stretch>
            </p:blipFill>
            <p:spPr>
              <a:xfrm>
                <a:off x="10254104" y="5475206"/>
                <a:ext cx="436680" cy="212040"/>
              </a:xfrm>
              <a:prstGeom prst="rect">
                <a:avLst/>
              </a:prstGeom>
            </p:spPr>
          </p:pic>
        </mc:Fallback>
      </mc:AlternateContent>
    </p:spTree>
    <p:extLst>
      <p:ext uri="{BB962C8B-B14F-4D97-AF65-F5344CB8AC3E}">
        <p14:creationId xmlns:p14="http://schemas.microsoft.com/office/powerpoint/2010/main" val="1183653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err="1">
                <a:latin typeface="Britannic Bold" panose="020B0903060703020204" pitchFamily="34" charset="0"/>
              </a:rPr>
              <a:t>vaporisateurs</a:t>
            </a: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756838" y="1537752"/>
            <a:ext cx="10363826" cy="4397222"/>
          </a:xfrm>
        </p:spPr>
        <p:txBody>
          <a:bodyPr>
            <a:normAutofit/>
          </a:bodyPr>
          <a:lstStyle/>
          <a:p>
            <a:pPr>
              <a:spcBef>
                <a:spcPts val="0"/>
              </a:spcBef>
            </a:pPr>
            <a:r>
              <a:rPr lang="en-CA" sz="4000" dirty="0"/>
              <a:t>Entretien des </a:t>
            </a:r>
            <a:r>
              <a:rPr lang="en-CA" sz="4000" dirty="0" err="1"/>
              <a:t>réservoirs</a:t>
            </a:r>
            <a:r>
              <a:rPr lang="en-CA" sz="4000" dirty="0"/>
              <a:t> d’eau</a:t>
            </a:r>
          </a:p>
          <a:p>
            <a:pPr>
              <a:spcBef>
                <a:spcPts val="0"/>
              </a:spcBef>
            </a:pPr>
            <a:r>
              <a:rPr lang="en-CA" sz="4000" dirty="0" err="1"/>
              <a:t>Vaporisateurs</a:t>
            </a:r>
            <a:r>
              <a:rPr lang="en-CA" sz="4000" dirty="0"/>
              <a:t> pour </a:t>
            </a:r>
            <a:br>
              <a:rPr lang="en-CA" sz="4000" dirty="0"/>
            </a:br>
            <a:r>
              <a:rPr lang="en-CA" sz="4000" dirty="0" err="1"/>
              <a:t>climatisation</a:t>
            </a:r>
            <a:r>
              <a:rPr lang="en-CA" sz="4000" dirty="0"/>
              <a:t> </a:t>
            </a:r>
            <a:r>
              <a:rPr lang="en-CA" sz="4000" dirty="0" err="1"/>
              <a:t>ou</a:t>
            </a:r>
            <a:r>
              <a:rPr lang="en-CA" sz="4000" dirty="0"/>
              <a:t> </a:t>
            </a:r>
            <a:br>
              <a:rPr lang="en-CA" sz="4000" dirty="0"/>
            </a:br>
            <a:r>
              <a:rPr lang="en-CA" sz="4000" dirty="0"/>
              <a:t>humidification</a:t>
            </a:r>
          </a:p>
        </p:txBody>
      </p:sp>
      <p:pic>
        <p:nvPicPr>
          <p:cNvPr id="5" name="Picture 4">
            <a:extLst>
              <a:ext uri="{FF2B5EF4-FFF2-40B4-BE49-F238E27FC236}">
                <a16:creationId xmlns:a16="http://schemas.microsoft.com/office/drawing/2014/main" id="{A35D74A4-48A1-4E5F-8AAD-6B96E1A05A3C}"/>
              </a:ext>
            </a:extLst>
          </p:cNvPr>
          <p:cNvPicPr>
            <a:picLocks noChangeAspect="1"/>
          </p:cNvPicPr>
          <p:nvPr/>
        </p:nvPicPr>
        <p:blipFill>
          <a:blip r:embed="rId2"/>
          <a:stretch>
            <a:fillRect/>
          </a:stretch>
        </p:blipFill>
        <p:spPr>
          <a:xfrm>
            <a:off x="8382000" y="1778000"/>
            <a:ext cx="3810000" cy="5080000"/>
          </a:xfrm>
          <a:prstGeom prst="rect">
            <a:avLst/>
          </a:prstGeom>
        </p:spPr>
      </p:pic>
    </p:spTree>
    <p:extLst>
      <p:ext uri="{BB962C8B-B14F-4D97-AF65-F5344CB8AC3E}">
        <p14:creationId xmlns:p14="http://schemas.microsoft.com/office/powerpoint/2010/main" val="45363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9A3B5-ADE8-48BE-9601-A584F2CAD9AC}"/>
              </a:ext>
            </a:extLst>
          </p:cNvPr>
          <p:cNvPicPr>
            <a:picLocks noChangeAspect="1"/>
          </p:cNvPicPr>
          <p:nvPr/>
        </p:nvPicPr>
        <p:blipFill>
          <a:blip r:embed="rId3"/>
          <a:stretch>
            <a:fillRect/>
          </a:stretch>
        </p:blipFill>
        <p:spPr>
          <a:xfrm>
            <a:off x="2065870" y="-21807"/>
            <a:ext cx="9110134" cy="6901616"/>
          </a:xfrm>
          <a:prstGeom prst="rect">
            <a:avLst/>
          </a:prstGeom>
        </p:spPr>
      </p:pic>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134841" y="3827085"/>
            <a:ext cx="2090774" cy="1202116"/>
          </a:xfrm>
          <a:solidFill>
            <a:srgbClr val="FF0000"/>
          </a:solidFill>
          <a:ln w="76200">
            <a:solidFill>
              <a:schemeClr val="tx1"/>
            </a:solidFill>
          </a:ln>
        </p:spPr>
        <p:txBody>
          <a:bodyPr>
            <a:normAutofit fontScale="92500"/>
          </a:bodyPr>
          <a:lstStyle/>
          <a:p>
            <a:pPr marL="0" indent="0" algn="ctr">
              <a:spcBef>
                <a:spcPts val="0"/>
              </a:spcBef>
              <a:buNone/>
            </a:pPr>
            <a:r>
              <a:rPr lang="en-CA" sz="2800" b="1" dirty="0">
                <a:latin typeface="+mj-lt"/>
              </a:rPr>
              <a:t>Entre </a:t>
            </a:r>
          </a:p>
          <a:p>
            <a:pPr marL="0" indent="0" algn="ctr">
              <a:spcBef>
                <a:spcPts val="0"/>
              </a:spcBef>
              <a:buNone/>
            </a:pPr>
            <a:r>
              <a:rPr lang="en-CA" sz="2800" b="1" dirty="0">
                <a:latin typeface="+mj-lt"/>
              </a:rPr>
              <a:t>29</a:t>
            </a:r>
            <a:r>
              <a:rPr lang="en-CA" sz="2800" b="1" baseline="30000" dirty="0"/>
              <a:t>o</a:t>
            </a:r>
            <a:r>
              <a:rPr lang="en-CA" sz="2800" b="1" dirty="0">
                <a:latin typeface="+mj-lt"/>
              </a:rPr>
              <a:t>C et 43</a:t>
            </a:r>
            <a:r>
              <a:rPr lang="en-CA" sz="2800" b="1" baseline="30000" dirty="0"/>
              <a:t>o</a:t>
            </a:r>
            <a:r>
              <a:rPr lang="en-CA" sz="2800" b="1" dirty="0">
                <a:latin typeface="+mj-lt"/>
              </a:rPr>
              <a:t>C</a:t>
            </a:r>
          </a:p>
          <a:p>
            <a:pPr>
              <a:spcBef>
                <a:spcPts val="0"/>
              </a:spcBef>
            </a:pPr>
            <a:endParaRPr lang="en-CA" dirty="0">
              <a:latin typeface="Tw Cen MT (En-têtes)"/>
            </a:endParaRPr>
          </a:p>
          <a:p>
            <a:pPr>
              <a:spcBef>
                <a:spcPts val="0"/>
              </a:spcBef>
            </a:pPr>
            <a:endParaRPr lang="en-CA" dirty="0">
              <a:latin typeface="Tw Cen MT (En-têtes)"/>
            </a:endParaRPr>
          </a:p>
          <a:p>
            <a:pPr>
              <a:spcBef>
                <a:spcPts val="0"/>
              </a:spcBef>
            </a:pPr>
            <a:endParaRPr lang="en-CA" dirty="0">
              <a:latin typeface="Tw Cen MT (En-têtes)"/>
            </a:endParaRPr>
          </a:p>
          <a:p>
            <a:pPr marL="0" indent="0">
              <a:spcBef>
                <a:spcPts val="0"/>
              </a:spcBef>
              <a:buNone/>
            </a:pPr>
            <a:endParaRPr lang="en-CA" dirty="0">
              <a:latin typeface="Tw Cen MT (En-têtes)"/>
            </a:endParaRPr>
          </a:p>
          <a:p>
            <a:pPr marL="0" indent="0">
              <a:buNone/>
            </a:pPr>
            <a:endParaRPr lang="en-CA" dirty="0"/>
          </a:p>
        </p:txBody>
      </p:sp>
    </p:spTree>
    <p:extLst>
      <p:ext uri="{BB962C8B-B14F-4D97-AF65-F5344CB8AC3E}">
        <p14:creationId xmlns:p14="http://schemas.microsoft.com/office/powerpoint/2010/main" val="1726743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a:latin typeface="Britannic Bold" panose="020B0903060703020204" pitchFamily="34" charset="0"/>
              </a:rPr>
              <a:t>Douches et lave-</a:t>
            </a:r>
            <a:r>
              <a:rPr lang="en-CA" dirty="0" err="1">
                <a:latin typeface="Britannic Bold" panose="020B0903060703020204" pitchFamily="34" charset="0"/>
              </a:rPr>
              <a:t>yeux</a:t>
            </a:r>
            <a:r>
              <a:rPr lang="en-CA" dirty="0">
                <a:latin typeface="Britannic Bold" panose="020B0903060703020204" pitchFamily="34" charset="0"/>
              </a:rPr>
              <a:t> </a:t>
            </a:r>
            <a:r>
              <a:rPr lang="en-CA" dirty="0" err="1">
                <a:latin typeface="Britannic Bold" panose="020B0903060703020204" pitchFamily="34" charset="0"/>
              </a:rPr>
              <a:t>d’urgence</a:t>
            </a:r>
            <a:endParaRPr lang="en-CA" dirty="0">
              <a:latin typeface="Britannic Bold" panose="020B0903060703020204" pitchFamily="34" charset="0"/>
            </a:endParaRP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03142" y="1537752"/>
            <a:ext cx="10363826" cy="3424107"/>
          </a:xfrm>
        </p:spPr>
        <p:txBody>
          <a:bodyPr>
            <a:normAutofit/>
          </a:bodyPr>
          <a:lstStyle/>
          <a:p>
            <a:pPr>
              <a:spcBef>
                <a:spcPts val="0"/>
              </a:spcBef>
            </a:pPr>
            <a:r>
              <a:rPr lang="en-CA" sz="4000" dirty="0"/>
              <a:t>Entretien par circulation </a:t>
            </a:r>
            <a:br>
              <a:rPr lang="en-CA" sz="4000" dirty="0"/>
            </a:br>
            <a:r>
              <a:rPr lang="en-CA" sz="4000" dirty="0" err="1"/>
              <a:t>fréquente</a:t>
            </a:r>
            <a:r>
              <a:rPr lang="en-CA" sz="4000" dirty="0"/>
              <a:t> </a:t>
            </a:r>
            <a:r>
              <a:rPr lang="en-CA" sz="4000" dirty="0" err="1"/>
              <a:t>est</a:t>
            </a:r>
            <a:r>
              <a:rPr lang="en-CA" sz="4000" dirty="0"/>
              <a:t> primordial</a:t>
            </a:r>
          </a:p>
        </p:txBody>
      </p:sp>
      <p:pic>
        <p:nvPicPr>
          <p:cNvPr id="5" name="Picture 4">
            <a:extLst>
              <a:ext uri="{FF2B5EF4-FFF2-40B4-BE49-F238E27FC236}">
                <a16:creationId xmlns:a16="http://schemas.microsoft.com/office/drawing/2014/main" id="{DA1EECB4-72CF-4375-A6A7-4FDCD78A1F9F}"/>
              </a:ext>
            </a:extLst>
          </p:cNvPr>
          <p:cNvPicPr>
            <a:picLocks noChangeAspect="1"/>
          </p:cNvPicPr>
          <p:nvPr/>
        </p:nvPicPr>
        <p:blipFill>
          <a:blip r:embed="rId2"/>
          <a:stretch>
            <a:fillRect/>
          </a:stretch>
        </p:blipFill>
        <p:spPr>
          <a:xfrm>
            <a:off x="8781691" y="3341796"/>
            <a:ext cx="3216663" cy="3216663"/>
          </a:xfrm>
          <a:prstGeom prst="rect">
            <a:avLst/>
          </a:prstGeom>
        </p:spPr>
      </p:pic>
    </p:spTree>
    <p:extLst>
      <p:ext uri="{BB962C8B-B14F-4D97-AF65-F5344CB8AC3E}">
        <p14:creationId xmlns:p14="http://schemas.microsoft.com/office/powerpoint/2010/main" val="12160635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D85-BCA8-4BCC-8070-131BE2DE985F}"/>
              </a:ext>
            </a:extLst>
          </p:cNvPr>
          <p:cNvSpPr>
            <a:spLocks noGrp="1"/>
          </p:cNvSpPr>
          <p:nvPr>
            <p:ph type="title"/>
          </p:nvPr>
        </p:nvSpPr>
        <p:spPr>
          <a:xfrm>
            <a:off x="892510" y="299541"/>
            <a:ext cx="10364451" cy="880674"/>
          </a:xfrm>
        </p:spPr>
        <p:txBody>
          <a:bodyPr/>
          <a:lstStyle/>
          <a:p>
            <a:r>
              <a:rPr lang="en-CA" dirty="0" err="1">
                <a:latin typeface="Britannic Bold" panose="020B0903060703020204" pitchFamily="34" charset="0"/>
              </a:rPr>
              <a:t>Fontaines</a:t>
            </a:r>
            <a:r>
              <a:rPr lang="en-CA" dirty="0">
                <a:latin typeface="Britannic Bold" panose="020B0903060703020204" pitchFamily="34" charset="0"/>
              </a:rPr>
              <a:t> et </a:t>
            </a:r>
            <a:r>
              <a:rPr lang="en-CA" dirty="0" err="1">
                <a:latin typeface="Britannic Bold" panose="020B0903060703020204" pitchFamily="34" charset="0"/>
              </a:rPr>
              <a:t>jeux</a:t>
            </a:r>
            <a:r>
              <a:rPr lang="en-CA" dirty="0">
                <a:latin typeface="Britannic Bold" panose="020B0903060703020204" pitchFamily="34" charset="0"/>
              </a:rPr>
              <a:t> d’eau</a:t>
            </a:r>
          </a:p>
        </p:txBody>
      </p:sp>
      <p:sp>
        <p:nvSpPr>
          <p:cNvPr id="3" name="Content Placeholder 2">
            <a:extLst>
              <a:ext uri="{FF2B5EF4-FFF2-40B4-BE49-F238E27FC236}">
                <a16:creationId xmlns:a16="http://schemas.microsoft.com/office/drawing/2014/main" id="{06BD8655-F07C-4930-83DF-608ACA32D98C}"/>
              </a:ext>
            </a:extLst>
          </p:cNvPr>
          <p:cNvSpPr>
            <a:spLocks noGrp="1"/>
          </p:cNvSpPr>
          <p:nvPr>
            <p:ph sz="quarter" idx="13"/>
          </p:nvPr>
        </p:nvSpPr>
        <p:spPr>
          <a:xfrm>
            <a:off x="903142" y="1537752"/>
            <a:ext cx="10363826" cy="3424107"/>
          </a:xfrm>
        </p:spPr>
        <p:txBody>
          <a:bodyPr>
            <a:normAutofit/>
          </a:bodyPr>
          <a:lstStyle/>
          <a:p>
            <a:pPr>
              <a:spcBef>
                <a:spcPts val="0"/>
              </a:spcBef>
            </a:pPr>
            <a:r>
              <a:rPr lang="en-CA" sz="4000" dirty="0"/>
              <a:t>Entretien et injection de biocide </a:t>
            </a:r>
            <a:r>
              <a:rPr lang="en-CA" sz="4000" dirty="0" err="1"/>
              <a:t>fréquent</a:t>
            </a:r>
            <a:endParaRPr lang="en-CA" sz="4000" dirty="0"/>
          </a:p>
          <a:p>
            <a:pPr>
              <a:spcBef>
                <a:spcPts val="0"/>
              </a:spcBef>
            </a:pPr>
            <a:r>
              <a:rPr lang="en-CA" sz="4000" dirty="0"/>
              <a:t>Surveillance de la temperature</a:t>
            </a:r>
          </a:p>
          <a:p>
            <a:pPr>
              <a:spcBef>
                <a:spcPts val="0"/>
              </a:spcBef>
            </a:pPr>
            <a:r>
              <a:rPr lang="en-CA" sz="4000" dirty="0" err="1"/>
              <a:t>Suivi</a:t>
            </a:r>
            <a:r>
              <a:rPr lang="en-CA" sz="4000" dirty="0"/>
              <a:t> </a:t>
            </a:r>
            <a:r>
              <a:rPr lang="en-CA" sz="4000" dirty="0" err="1"/>
              <a:t>périodique</a:t>
            </a:r>
            <a:r>
              <a:rPr lang="en-CA" sz="4000" dirty="0"/>
              <a:t> </a:t>
            </a:r>
            <a:r>
              <a:rPr lang="en-CA" sz="4000" dirty="0" err="1"/>
              <a:t>documenté</a:t>
            </a:r>
            <a:endParaRPr lang="en-CA" sz="4000" dirty="0"/>
          </a:p>
        </p:txBody>
      </p:sp>
    </p:spTree>
    <p:extLst>
      <p:ext uri="{BB962C8B-B14F-4D97-AF65-F5344CB8AC3E}">
        <p14:creationId xmlns:p14="http://schemas.microsoft.com/office/powerpoint/2010/main" val="32020052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87CC-278A-410A-8BBC-C6018AF24A52}"/>
              </a:ext>
            </a:extLst>
          </p:cNvPr>
          <p:cNvSpPr>
            <a:spLocks noGrp="1"/>
          </p:cNvSpPr>
          <p:nvPr>
            <p:ph type="ctrTitle"/>
          </p:nvPr>
        </p:nvSpPr>
        <p:spPr>
          <a:xfrm>
            <a:off x="831273" y="1300785"/>
            <a:ext cx="10952017" cy="2509213"/>
          </a:xfrm>
        </p:spPr>
        <p:txBody>
          <a:bodyPr>
            <a:normAutofit/>
          </a:bodyPr>
          <a:lstStyle/>
          <a:p>
            <a:r>
              <a:rPr lang="en-CA" b="1" u="sng" dirty="0"/>
              <a:t>Questions?</a:t>
            </a:r>
            <a:br>
              <a:rPr lang="en-CA" b="1" u="sng" dirty="0"/>
            </a:br>
            <a:r>
              <a:rPr lang="en-CA" b="1" u="sng" dirty="0"/>
              <a:t/>
            </a:r>
            <a:br>
              <a:rPr lang="en-CA" b="1" u="sng" dirty="0"/>
            </a:br>
            <a:r>
              <a:rPr lang="en-CA" b="1" u="sng" dirty="0"/>
              <a:t>Merci!</a:t>
            </a:r>
            <a:endParaRPr lang="en-CA" dirty="0"/>
          </a:p>
        </p:txBody>
      </p:sp>
      <p:sp>
        <p:nvSpPr>
          <p:cNvPr id="3" name="Subtitle 2">
            <a:extLst>
              <a:ext uri="{FF2B5EF4-FFF2-40B4-BE49-F238E27FC236}">
                <a16:creationId xmlns:a16="http://schemas.microsoft.com/office/drawing/2014/main" id="{FDD70AA6-EE8A-4658-A61C-B1BB5F804D7C}"/>
              </a:ext>
            </a:extLst>
          </p:cNvPr>
          <p:cNvSpPr>
            <a:spLocks noGrp="1"/>
          </p:cNvSpPr>
          <p:nvPr>
            <p:ph type="subTitle" idx="1"/>
          </p:nvPr>
        </p:nvSpPr>
        <p:spPr/>
        <p:txBody>
          <a:bodyPr/>
          <a:lstStyle/>
          <a:p>
            <a:r>
              <a:rPr lang="en-CA" dirty="0">
                <a:solidFill>
                  <a:schemeClr val="tx1"/>
                </a:solidFill>
              </a:rPr>
              <a:t>Alain trahan</a:t>
            </a:r>
            <a:br>
              <a:rPr lang="en-CA" dirty="0">
                <a:solidFill>
                  <a:schemeClr val="tx1"/>
                </a:solidFill>
              </a:rPr>
            </a:br>
            <a:r>
              <a:rPr lang="en-CA" dirty="0">
                <a:solidFill>
                  <a:schemeClr val="tx1"/>
                </a:solidFill>
              </a:rPr>
              <a:t>atrahan@h2obiotech.com</a:t>
            </a:r>
          </a:p>
        </p:txBody>
      </p:sp>
      <p:pic>
        <p:nvPicPr>
          <p:cNvPr id="6" name="Picture 5">
            <a:extLst>
              <a:ext uri="{FF2B5EF4-FFF2-40B4-BE49-F238E27FC236}">
                <a16:creationId xmlns:a16="http://schemas.microsoft.com/office/drawing/2014/main" id="{58D3E549-6128-42E3-A224-C689DACBB2D3}"/>
              </a:ext>
            </a:extLst>
          </p:cNvPr>
          <p:cNvPicPr>
            <a:picLocks noChangeAspect="1"/>
          </p:cNvPicPr>
          <p:nvPr/>
        </p:nvPicPr>
        <p:blipFill>
          <a:blip r:embed="rId2"/>
          <a:stretch>
            <a:fillRect/>
          </a:stretch>
        </p:blipFill>
        <p:spPr>
          <a:xfrm>
            <a:off x="323291" y="5788595"/>
            <a:ext cx="2066176" cy="755918"/>
          </a:xfrm>
          <a:prstGeom prst="rect">
            <a:avLst/>
          </a:prstGeom>
        </p:spPr>
      </p:pic>
    </p:spTree>
    <p:extLst>
      <p:ext uri="{BB962C8B-B14F-4D97-AF65-F5344CB8AC3E}">
        <p14:creationId xmlns:p14="http://schemas.microsoft.com/office/powerpoint/2010/main" val="2412431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9A3B5-ADE8-48BE-9601-A584F2CAD9AC}"/>
              </a:ext>
            </a:extLst>
          </p:cNvPr>
          <p:cNvPicPr>
            <a:picLocks noChangeAspect="1"/>
          </p:cNvPicPr>
          <p:nvPr/>
        </p:nvPicPr>
        <p:blipFill>
          <a:blip r:embed="rId2"/>
          <a:stretch>
            <a:fillRect/>
          </a:stretch>
        </p:blipFill>
        <p:spPr>
          <a:xfrm>
            <a:off x="2065870" y="-21807"/>
            <a:ext cx="9110134" cy="6901616"/>
          </a:xfrm>
          <a:prstGeom prst="rect">
            <a:avLst/>
          </a:prstGeom>
        </p:spPr>
      </p:pic>
      <p:pic>
        <p:nvPicPr>
          <p:cNvPr id="4" name="Picture 3">
            <a:extLst>
              <a:ext uri="{FF2B5EF4-FFF2-40B4-BE49-F238E27FC236}">
                <a16:creationId xmlns:a16="http://schemas.microsoft.com/office/drawing/2014/main" id="{BF32A050-892F-42E1-A7E7-D851A5C9E13B}"/>
              </a:ext>
            </a:extLst>
          </p:cNvPr>
          <p:cNvPicPr>
            <a:picLocks noChangeAspect="1"/>
          </p:cNvPicPr>
          <p:nvPr/>
        </p:nvPicPr>
        <p:blipFill>
          <a:blip r:embed="rId3"/>
          <a:stretch>
            <a:fillRect/>
          </a:stretch>
        </p:blipFill>
        <p:spPr>
          <a:xfrm>
            <a:off x="2438399" y="1727231"/>
            <a:ext cx="9678855" cy="1456241"/>
          </a:xfrm>
          <a:prstGeom prst="rect">
            <a:avLst/>
          </a:prstGeom>
        </p:spPr>
      </p:pic>
      <p:sp>
        <p:nvSpPr>
          <p:cNvPr id="6" name="TextBox 5">
            <a:extLst>
              <a:ext uri="{FF2B5EF4-FFF2-40B4-BE49-F238E27FC236}">
                <a16:creationId xmlns:a16="http://schemas.microsoft.com/office/drawing/2014/main" id="{026575C2-EDAA-4C97-8FD0-3C6C1484F52F}"/>
              </a:ext>
            </a:extLst>
          </p:cNvPr>
          <p:cNvSpPr txBox="1"/>
          <p:nvPr/>
        </p:nvSpPr>
        <p:spPr>
          <a:xfrm>
            <a:off x="74746" y="1604540"/>
            <a:ext cx="2363653" cy="1754326"/>
          </a:xfrm>
          <a:prstGeom prst="rect">
            <a:avLst/>
          </a:prstGeom>
          <a:solidFill>
            <a:srgbClr val="FF0000"/>
          </a:solidFill>
          <a:ln w="76200">
            <a:solidFill>
              <a:schemeClr val="tx1"/>
            </a:solidFill>
          </a:ln>
        </p:spPr>
        <p:txBody>
          <a:bodyPr wrap="square" rtlCol="0">
            <a:spAutoFit/>
          </a:bodyPr>
          <a:lstStyle/>
          <a:p>
            <a:pPr algn="ctr"/>
            <a:r>
              <a:rPr lang="en-CA" sz="3600" b="1" dirty="0"/>
              <a:t>Entre </a:t>
            </a:r>
            <a:br>
              <a:rPr lang="en-CA" sz="3600" b="1" dirty="0"/>
            </a:br>
            <a:r>
              <a:rPr lang="en-CA" sz="3600" b="1" dirty="0"/>
              <a:t>29</a:t>
            </a:r>
            <a:r>
              <a:rPr lang="en-CA" sz="3600" b="1" baseline="30000" dirty="0"/>
              <a:t>o</a:t>
            </a:r>
            <a:r>
              <a:rPr lang="en-CA" sz="3600" b="1" dirty="0"/>
              <a:t>C et 43</a:t>
            </a:r>
            <a:r>
              <a:rPr lang="en-CA" sz="3600" b="1" baseline="30000" dirty="0"/>
              <a:t>o</a:t>
            </a:r>
            <a:r>
              <a:rPr lang="en-CA" sz="3600" b="1" dirty="0"/>
              <a:t>C</a:t>
            </a:r>
          </a:p>
        </p:txBody>
      </p:sp>
    </p:spTree>
    <p:extLst>
      <p:ext uri="{BB962C8B-B14F-4D97-AF65-F5344CB8AC3E}">
        <p14:creationId xmlns:p14="http://schemas.microsoft.com/office/powerpoint/2010/main" val="3597433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9A3B5-ADE8-48BE-9601-A584F2CAD9AC}"/>
              </a:ext>
            </a:extLst>
          </p:cNvPr>
          <p:cNvPicPr>
            <a:picLocks noChangeAspect="1"/>
          </p:cNvPicPr>
          <p:nvPr/>
        </p:nvPicPr>
        <p:blipFill>
          <a:blip r:embed="rId2"/>
          <a:stretch>
            <a:fillRect/>
          </a:stretch>
        </p:blipFill>
        <p:spPr>
          <a:xfrm>
            <a:off x="2065870" y="-21807"/>
            <a:ext cx="9110134" cy="6901616"/>
          </a:xfrm>
          <a:prstGeom prst="rect">
            <a:avLst/>
          </a:prstGeom>
        </p:spPr>
      </p:pic>
      <p:pic>
        <p:nvPicPr>
          <p:cNvPr id="4" name="Picture 3">
            <a:extLst>
              <a:ext uri="{FF2B5EF4-FFF2-40B4-BE49-F238E27FC236}">
                <a16:creationId xmlns:a16="http://schemas.microsoft.com/office/drawing/2014/main" id="{BF32A050-892F-42E1-A7E7-D851A5C9E13B}"/>
              </a:ext>
            </a:extLst>
          </p:cNvPr>
          <p:cNvPicPr>
            <a:picLocks noChangeAspect="1"/>
          </p:cNvPicPr>
          <p:nvPr/>
        </p:nvPicPr>
        <p:blipFill>
          <a:blip r:embed="rId3"/>
          <a:stretch>
            <a:fillRect/>
          </a:stretch>
        </p:blipFill>
        <p:spPr>
          <a:xfrm>
            <a:off x="2438399" y="1727231"/>
            <a:ext cx="9678855" cy="1456241"/>
          </a:xfrm>
          <a:prstGeom prst="rect">
            <a:avLst/>
          </a:prstGeom>
        </p:spPr>
      </p:pic>
      <p:sp>
        <p:nvSpPr>
          <p:cNvPr id="6" name="TextBox 5">
            <a:extLst>
              <a:ext uri="{FF2B5EF4-FFF2-40B4-BE49-F238E27FC236}">
                <a16:creationId xmlns:a16="http://schemas.microsoft.com/office/drawing/2014/main" id="{026575C2-EDAA-4C97-8FD0-3C6C1484F52F}"/>
              </a:ext>
            </a:extLst>
          </p:cNvPr>
          <p:cNvSpPr txBox="1"/>
          <p:nvPr/>
        </p:nvSpPr>
        <p:spPr>
          <a:xfrm>
            <a:off x="74746" y="1604540"/>
            <a:ext cx="2363653" cy="1754326"/>
          </a:xfrm>
          <a:prstGeom prst="rect">
            <a:avLst/>
          </a:prstGeom>
          <a:solidFill>
            <a:srgbClr val="FF0000"/>
          </a:solidFill>
          <a:ln w="76200">
            <a:solidFill>
              <a:schemeClr val="tx1"/>
            </a:solidFill>
          </a:ln>
        </p:spPr>
        <p:txBody>
          <a:bodyPr wrap="square" rtlCol="0">
            <a:spAutoFit/>
          </a:bodyPr>
          <a:lstStyle/>
          <a:p>
            <a:pPr algn="ctr"/>
            <a:r>
              <a:rPr lang="en-CA" sz="3600" b="1" dirty="0"/>
              <a:t>Entre </a:t>
            </a:r>
            <a:br>
              <a:rPr lang="en-CA" sz="3600" b="1" dirty="0"/>
            </a:br>
            <a:r>
              <a:rPr lang="en-CA" sz="3600" b="1" dirty="0"/>
              <a:t>29</a:t>
            </a:r>
            <a:r>
              <a:rPr lang="en-CA" sz="3600" b="1" baseline="30000" dirty="0"/>
              <a:t>o</a:t>
            </a:r>
            <a:r>
              <a:rPr lang="en-CA" sz="3600" b="1" dirty="0"/>
              <a:t>C et 43</a:t>
            </a:r>
            <a:r>
              <a:rPr lang="en-CA" sz="3600" b="1" baseline="30000" dirty="0"/>
              <a:t>o</a:t>
            </a:r>
            <a:r>
              <a:rPr lang="en-CA" sz="3600" b="1" dirty="0"/>
              <a:t>C</a:t>
            </a:r>
          </a:p>
        </p:txBody>
      </p:sp>
      <p:sp>
        <p:nvSpPr>
          <p:cNvPr id="2" name="Oval 1">
            <a:extLst>
              <a:ext uri="{FF2B5EF4-FFF2-40B4-BE49-F238E27FC236}">
                <a16:creationId xmlns:a16="http://schemas.microsoft.com/office/drawing/2014/main" id="{56B498C5-269D-4055-BEB1-6E31B1CDBA4F}"/>
              </a:ext>
            </a:extLst>
          </p:cNvPr>
          <p:cNvSpPr/>
          <p:nvPr/>
        </p:nvSpPr>
        <p:spPr>
          <a:xfrm>
            <a:off x="2722202" y="2322576"/>
            <a:ext cx="9110134" cy="1014984"/>
          </a:xfrm>
          <a:prstGeom prst="ellipse">
            <a:avLst/>
          </a:prstGeom>
          <a:noFill/>
          <a:ln w="152400">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6505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9A3B5-ADE8-48BE-9601-A584F2CAD9AC}"/>
              </a:ext>
            </a:extLst>
          </p:cNvPr>
          <p:cNvPicPr>
            <a:picLocks noChangeAspect="1"/>
          </p:cNvPicPr>
          <p:nvPr/>
        </p:nvPicPr>
        <p:blipFill>
          <a:blip r:embed="rId3"/>
          <a:stretch>
            <a:fillRect/>
          </a:stretch>
        </p:blipFill>
        <p:spPr>
          <a:xfrm>
            <a:off x="2065870" y="-21807"/>
            <a:ext cx="9110134" cy="6901616"/>
          </a:xfrm>
          <a:prstGeom prst="rect">
            <a:avLst/>
          </a:prstGeom>
        </p:spPr>
      </p:pic>
      <p:sp>
        <p:nvSpPr>
          <p:cNvPr id="6" name="TextBox 5">
            <a:extLst>
              <a:ext uri="{FF2B5EF4-FFF2-40B4-BE49-F238E27FC236}">
                <a16:creationId xmlns:a16="http://schemas.microsoft.com/office/drawing/2014/main" id="{026575C2-EDAA-4C97-8FD0-3C6C1484F52F}"/>
              </a:ext>
            </a:extLst>
          </p:cNvPr>
          <p:cNvSpPr txBox="1"/>
          <p:nvPr/>
        </p:nvSpPr>
        <p:spPr>
          <a:xfrm>
            <a:off x="3851993" y="681518"/>
            <a:ext cx="6451601" cy="2800767"/>
          </a:xfrm>
          <a:prstGeom prst="rect">
            <a:avLst/>
          </a:prstGeom>
          <a:solidFill>
            <a:srgbClr val="FF0000"/>
          </a:solidFill>
          <a:ln w="76200">
            <a:solidFill>
              <a:schemeClr val="tx1"/>
            </a:solidFill>
          </a:ln>
        </p:spPr>
        <p:txBody>
          <a:bodyPr wrap="square" rtlCol="0">
            <a:spAutoFit/>
          </a:bodyPr>
          <a:lstStyle/>
          <a:p>
            <a:pPr algn="ctr"/>
            <a:r>
              <a:rPr lang="en-CA" sz="8800" b="1" dirty="0"/>
              <a:t>Entre </a:t>
            </a:r>
            <a:br>
              <a:rPr lang="en-CA" sz="8800" b="1" dirty="0"/>
            </a:br>
            <a:r>
              <a:rPr lang="en-CA" sz="8800" b="1" dirty="0"/>
              <a:t>29</a:t>
            </a:r>
            <a:r>
              <a:rPr lang="en-CA" sz="8800" b="1" baseline="30000" dirty="0"/>
              <a:t>o</a:t>
            </a:r>
            <a:r>
              <a:rPr lang="en-CA" sz="8800" b="1" dirty="0"/>
              <a:t>C et 43</a:t>
            </a:r>
            <a:r>
              <a:rPr lang="en-CA" sz="8800" b="1" baseline="30000" dirty="0"/>
              <a:t>o</a:t>
            </a:r>
            <a:r>
              <a:rPr lang="en-CA" sz="8800" b="1" dirty="0"/>
              <a:t>C</a:t>
            </a:r>
          </a:p>
        </p:txBody>
      </p:sp>
      <p:sp>
        <p:nvSpPr>
          <p:cNvPr id="9" name="TextBox 8">
            <a:extLst>
              <a:ext uri="{FF2B5EF4-FFF2-40B4-BE49-F238E27FC236}">
                <a16:creationId xmlns:a16="http://schemas.microsoft.com/office/drawing/2014/main" id="{22CC72E1-9B46-45BC-8918-1862A631ECF2}"/>
              </a:ext>
            </a:extLst>
          </p:cNvPr>
          <p:cNvSpPr txBox="1"/>
          <p:nvPr/>
        </p:nvSpPr>
        <p:spPr>
          <a:xfrm>
            <a:off x="3851993" y="3464447"/>
            <a:ext cx="6451601" cy="1938992"/>
          </a:xfrm>
          <a:prstGeom prst="rect">
            <a:avLst/>
          </a:prstGeom>
          <a:solidFill>
            <a:srgbClr val="FF0000"/>
          </a:solidFill>
          <a:ln w="76200">
            <a:solidFill>
              <a:schemeClr val="tx1"/>
            </a:solidFill>
          </a:ln>
        </p:spPr>
        <p:txBody>
          <a:bodyPr wrap="square" rtlCol="0">
            <a:spAutoFit/>
          </a:bodyPr>
          <a:lstStyle/>
          <a:p>
            <a:pPr algn="ctr"/>
            <a:r>
              <a:rPr lang="en-CA" sz="12000" dirty="0"/>
              <a:t>DANGER!</a:t>
            </a:r>
          </a:p>
        </p:txBody>
      </p:sp>
    </p:spTree>
    <p:extLst>
      <p:ext uri="{BB962C8B-B14F-4D97-AF65-F5344CB8AC3E}">
        <p14:creationId xmlns:p14="http://schemas.microsoft.com/office/powerpoint/2010/main" val="411618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15715</TotalTime>
  <Words>1489</Words>
  <Application>Microsoft Office PowerPoint</Application>
  <PresentationFormat>Grand écran</PresentationFormat>
  <Paragraphs>367</Paragraphs>
  <Slides>62</Slides>
  <Notes>24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62</vt:i4>
      </vt:variant>
    </vt:vector>
  </HeadingPairs>
  <TitlesOfParts>
    <vt:vector size="69" baseType="lpstr">
      <vt:lpstr>Arial</vt:lpstr>
      <vt:lpstr>Britannic Bold</vt:lpstr>
      <vt:lpstr>Calibri</vt:lpstr>
      <vt:lpstr>Times New Roman</vt:lpstr>
      <vt:lpstr>Tw Cen MT</vt:lpstr>
      <vt:lpstr>Tw Cen MT (En-têtes)</vt:lpstr>
      <vt:lpstr>Droplet</vt:lpstr>
      <vt:lpstr>COMPRENDRE  ET  PRÉVENIR LA lÉGIONELLOSE </vt:lpstr>
      <vt:lpstr>COMPRENDRE ET  PRÉVENIR LA lÉGIONELLOSE</vt:lpstr>
      <vt:lpstr>Agenda</vt:lpstr>
      <vt:lpstr>La température</vt:lpstr>
      <vt:lpstr>La température</vt:lpstr>
      <vt:lpstr>Présentation PowerPoint</vt:lpstr>
      <vt:lpstr>Présentation PowerPoint</vt:lpstr>
      <vt:lpstr>Présentation PowerPoint</vt:lpstr>
      <vt:lpstr>Présentation PowerPoint</vt:lpstr>
      <vt:lpstr>ASHRAE</vt:lpstr>
      <vt:lpstr>ASHRAE</vt:lpstr>
      <vt:lpstr>ASHRAE</vt:lpstr>
      <vt:lpstr>ASHRAE</vt:lpstr>
      <vt:lpstr>ASHRAE</vt:lpstr>
      <vt:lpstr>ASHRAE</vt:lpstr>
      <vt:lpstr>ASHRAE</vt:lpstr>
      <vt:lpstr>Darkside of ASHRAE</vt:lpstr>
      <vt:lpstr>ASHRAE</vt:lpstr>
      <vt:lpstr>ASHRAE</vt:lpstr>
      <vt:lpstr>ASHRAE</vt:lpstr>
      <vt:lpstr>ASHRAE</vt:lpstr>
      <vt:lpstr>Comprendre la légionelle</vt:lpstr>
      <vt:lpstr>Comprendre la légionelle</vt:lpstr>
      <vt:lpstr>Comprendre la légionelle</vt:lpstr>
      <vt:lpstr>Comprendre la légionelle</vt:lpstr>
      <vt:lpstr>Présentation PowerPoint</vt:lpstr>
      <vt:lpstr>Présentation PowerPoint</vt:lpstr>
      <vt:lpstr>Présentation PowerPoint</vt:lpstr>
      <vt:lpstr>Présentation PowerPoint</vt:lpstr>
      <vt:lpstr>Comprendre le légionelle</vt:lpstr>
      <vt:lpstr>Comprendre le légionelle</vt:lpstr>
      <vt:lpstr>Règlementation au Québec</vt:lpstr>
      <vt:lpstr>Règlementation au Québec</vt:lpstr>
      <vt:lpstr>Règlementation au Québec</vt:lpstr>
      <vt:lpstr>Règlementation au Québec</vt:lpstr>
      <vt:lpstr>Présentation PowerPoint</vt:lpstr>
      <vt:lpstr>Présentation PowerPoint</vt:lpstr>
      <vt:lpstr>Présentation PowerPoint</vt:lpstr>
      <vt:lpstr>Étude présenté à Atlanta</vt:lpstr>
      <vt:lpstr>Présentation PowerPoint</vt:lpstr>
      <vt:lpstr>Étude présenter à Atlanta</vt:lpstr>
      <vt:lpstr>Étude présenter à Atlanta</vt:lpstr>
      <vt:lpstr>Étude présenter à Atlanta</vt:lpstr>
      <vt:lpstr>Étude présenter à Atlanta</vt:lpstr>
      <vt:lpstr>Étude présenter à Atlanta</vt:lpstr>
      <vt:lpstr>Étude présenter à Atlanta</vt:lpstr>
      <vt:lpstr>Étude présenter à Atlanta</vt:lpstr>
      <vt:lpstr>Étude présenter à Atlanta</vt:lpstr>
      <vt:lpstr>Les Systèmes à risque</vt:lpstr>
      <vt:lpstr>Les Systèmes à risque</vt:lpstr>
      <vt:lpstr>Circuits d’eau chaude</vt:lpstr>
      <vt:lpstr>Circuits d’eau chaude</vt:lpstr>
      <vt:lpstr>Circuits d’eau chaude</vt:lpstr>
      <vt:lpstr>Présentation PowerPoint</vt:lpstr>
      <vt:lpstr>Tour de refroidissement </vt:lpstr>
      <vt:lpstr>Tour de refroidissement </vt:lpstr>
      <vt:lpstr>spas</vt:lpstr>
      <vt:lpstr>Machines à glace (hôpitaux)</vt:lpstr>
      <vt:lpstr>vaporisateurs</vt:lpstr>
      <vt:lpstr>Douches et lave-yeux d’urgence</vt:lpstr>
      <vt:lpstr>Fontaines et jeux d’eau</vt:lpstr>
      <vt:lpstr>Questions?  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Conception des systèmes d’eau pure Sélection des équipements Composantes et leurs équivalences</dc:title>
  <dc:creator>Alain Trahan</dc:creator>
  <cp:lastModifiedBy>Montreal - Enrico Di Pietro</cp:lastModifiedBy>
  <cp:revision>328</cp:revision>
  <dcterms:created xsi:type="dcterms:W3CDTF">2017-11-03T12:03:01Z</dcterms:created>
  <dcterms:modified xsi:type="dcterms:W3CDTF">2019-04-08T22:42:16Z</dcterms:modified>
</cp:coreProperties>
</file>