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301" r:id="rId7"/>
    <p:sldId id="302" r:id="rId8"/>
    <p:sldId id="304" r:id="rId9"/>
    <p:sldId id="303" r:id="rId10"/>
    <p:sldId id="268" r:id="rId11"/>
    <p:sldId id="286" r:id="rId12"/>
    <p:sldId id="284" r:id="rId13"/>
    <p:sldId id="287" r:id="rId14"/>
    <p:sldId id="285" r:id="rId15"/>
    <p:sldId id="288" r:id="rId16"/>
    <p:sldId id="289" r:id="rId17"/>
    <p:sldId id="300" r:id="rId18"/>
    <p:sldId id="283" r:id="rId19"/>
    <p:sldId id="306" r:id="rId20"/>
    <p:sldId id="279" r:id="rId21"/>
    <p:sldId id="290" r:id="rId22"/>
    <p:sldId id="260" r:id="rId23"/>
    <p:sldId id="295" r:id="rId24"/>
    <p:sldId id="296" r:id="rId25"/>
    <p:sldId id="262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267" r:id="rId34"/>
    <p:sldId id="299" r:id="rId35"/>
    <p:sldId id="297" r:id="rId36"/>
    <p:sldId id="259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677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1F8E-390F-4E93-B15A-02658D3DF68F}" type="datetimeFigureOut">
              <a:rPr lang="fr-CA" smtClean="0"/>
              <a:t>2019-09-13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B5235-EBC0-48D4-89AE-1C3C57B94F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82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B5235-EBC0-48D4-89AE-1C3C57B94F4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91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B5235-EBC0-48D4-89AE-1C3C57B94F4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87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Rapport sur le climat changeant du Canada 2019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B5235-EBC0-48D4-89AE-1C3C57B94F4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29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template_Canmet energy_cover_A_F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224" y="1271986"/>
            <a:ext cx="5890035" cy="110251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CA" noProof="0" dirty="0" err="1" smtClean="0"/>
              <a:t>Title</a:t>
            </a:r>
            <a:r>
              <a:rPr lang="fr-CA" noProof="0" dirty="0" smtClean="0"/>
              <a:t> </a:t>
            </a:r>
            <a:r>
              <a:rPr lang="fr-CA" noProof="0" dirty="0" err="1" smtClean="0"/>
              <a:t>goes</a:t>
            </a:r>
            <a:r>
              <a:rPr lang="fr-CA" noProof="0" dirty="0" smtClean="0"/>
              <a:t> </a:t>
            </a:r>
            <a:r>
              <a:rPr lang="fr-CA" noProof="0" dirty="0" err="1" smtClean="0"/>
              <a:t>here</a:t>
            </a:r>
            <a:endParaRPr lang="fr-CA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224" y="2475773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 dirty="0" err="1" smtClean="0"/>
              <a:t>Subtitle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399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title</a:t>
            </a:r>
            <a:r>
              <a:rPr lang="fr-CA" noProof="0" dirty="0" smtClean="0"/>
              <a:t> style</a:t>
            </a:r>
            <a:endParaRPr lang="fr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/>
          <a:lstStyle/>
          <a:p>
            <a:fld id="{0D297C05-AC99-294D-B757-1B4E4231E772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4"/>
            <a:r>
              <a:rPr lang="fr-CA" noProof="0" dirty="0" err="1" smtClean="0"/>
              <a:t>Fifth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631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title</a:t>
            </a:r>
            <a:r>
              <a:rPr lang="fr-CA" noProof="0" dirty="0" smtClean="0"/>
              <a:t> style</a:t>
            </a:r>
            <a:endParaRPr lang="fr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/>
          <a:lstStyle/>
          <a:p>
            <a:fld id="{0D297C05-AC99-294D-B757-1B4E4231E772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/>
          <a:lstStyle/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4"/>
            <a:r>
              <a:rPr lang="fr-CA" noProof="0" dirty="0" err="1" smtClean="0"/>
              <a:t>Fifth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0" y="1200151"/>
            <a:ext cx="4114800" cy="3394472"/>
          </a:xfrm>
        </p:spPr>
        <p:txBody>
          <a:bodyPr/>
          <a:lstStyle/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4"/>
            <a:r>
              <a:rPr lang="fr-CA" noProof="0" dirty="0" err="1" smtClean="0"/>
              <a:t>Fifth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79557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template_NRCAN_A_inside_f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title</a:t>
            </a:r>
            <a:r>
              <a:rPr lang="fr-CA" noProof="0" dirty="0" smtClean="0"/>
              <a:t> style</a:t>
            </a:r>
            <a:endParaRPr lang="fr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4"/>
            <a:r>
              <a:rPr lang="fr-CA" noProof="0" dirty="0" err="1" smtClean="0"/>
              <a:t>Fifth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6224" y="4335566"/>
            <a:ext cx="497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© Sa Majesté la Reine du chef du Canada, représentée par le ministre des Ressources naturelles, 2019</a:t>
            </a:r>
            <a:endParaRPr lang="en-CA" sz="80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nneesclimatiques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whiteboxtechnologies.com/" TargetMode="External"/><Relationship Id="rId2" Type="http://schemas.openxmlformats.org/officeDocument/2006/relationships/hyperlink" Target="http://climat.meteo.g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mate.onebuilding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ve.com/support/weatherfiles/weathershift" TargetMode="External"/><Relationship Id="rId2" Type="http://schemas.openxmlformats.org/officeDocument/2006/relationships/hyperlink" Target="http://www.energy.soton.ac.uk/ccworldweatherg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laddersoftware.com/projects/element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anos.ca/synthese-2015/" TargetMode="External"/><Relationship Id="rId2" Type="http://schemas.openxmlformats.org/officeDocument/2006/relationships/hyperlink" Target="https://changingclimate.ca/CCCR2019/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gladdersoftware.com/projects/elements/" TargetMode="External"/><Relationship Id="rId4" Type="http://schemas.openxmlformats.org/officeDocument/2006/relationships/hyperlink" Target="http://doe2.com/index_Wth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.meteo.gc.ca/prods_servs/engineering_f.html" TargetMode="External"/><Relationship Id="rId2" Type="http://schemas.openxmlformats.org/officeDocument/2006/relationships/hyperlink" Target="http://climat.meteo.g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rccap.ucar.edu/results/seas-delta-maps/wrfg-ccsm-results.html" TargetMode="External"/><Relationship Id="rId5" Type="http://schemas.openxmlformats.org/officeDocument/2006/relationships/hyperlink" Target="https://www.ouranos.ca/portraitsclimatiques/#/" TargetMode="External"/><Relationship Id="rId4" Type="http://schemas.openxmlformats.org/officeDocument/2006/relationships/hyperlink" Target="https://donneesclimatiques.ca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frederic.genest2@canada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ncan.gc.ca/changements-climatiques/impacts-adaptation/107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271986"/>
            <a:ext cx="6143626" cy="1102519"/>
          </a:xfrm>
        </p:spPr>
        <p:txBody>
          <a:bodyPr>
            <a:noAutofit/>
          </a:bodyPr>
          <a:lstStyle/>
          <a:p>
            <a:r>
              <a:rPr lang="fr-CA" sz="3200" dirty="0"/>
              <a:t>Adaptation au réchauffement </a:t>
            </a:r>
            <a:r>
              <a:rPr lang="fr-CA" sz="3200" dirty="0" smtClean="0"/>
              <a:t>climatique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2475773"/>
            <a:ext cx="6143627" cy="1314450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 smtClean="0"/>
              <a:t>Données </a:t>
            </a:r>
            <a:r>
              <a:rPr lang="fr-CA" sz="2400" dirty="0"/>
              <a:t>météorologiques </a:t>
            </a:r>
            <a:r>
              <a:rPr lang="fr-CA" sz="2400" dirty="0" smtClean="0"/>
              <a:t>représentatives des </a:t>
            </a:r>
            <a:r>
              <a:rPr lang="fr-CA" sz="2400" dirty="0"/>
              <a:t>changements </a:t>
            </a:r>
            <a:r>
              <a:rPr lang="fr-CA" sz="2400" dirty="0" smtClean="0"/>
              <a:t>anticipés</a:t>
            </a:r>
          </a:p>
          <a:p>
            <a:endParaRPr lang="fr-CA" sz="2400" dirty="0"/>
          </a:p>
          <a:p>
            <a:r>
              <a:rPr lang="en-US" sz="1600" dirty="0" smtClean="0"/>
              <a:t>ASHRAE Montréal, 16 </a:t>
            </a:r>
            <a:r>
              <a:rPr lang="en-US" sz="1600" dirty="0" err="1" smtClean="0"/>
              <a:t>septembre</a:t>
            </a:r>
            <a:r>
              <a:rPr lang="en-US" sz="1600" dirty="0" smtClean="0"/>
              <a:t>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586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réchauffement climatique au </a:t>
            </a:r>
            <a:r>
              <a:rPr lang="fr-CA" sz="3200" dirty="0" smtClean="0"/>
              <a:t>Québec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u="sng" dirty="0" smtClean="0"/>
              <a:t>Vers l’adaptation – Synthèse des connaissances sur les changements climatiques au Québec</a:t>
            </a:r>
            <a:r>
              <a:rPr lang="fr-CA" sz="2000" dirty="0" smtClean="0"/>
              <a:t> (Ouranos, 2015)</a:t>
            </a:r>
          </a:p>
          <a:p>
            <a:pPr lvl="1"/>
            <a:r>
              <a:rPr lang="fr-CA" sz="1600" dirty="0" smtClean="0"/>
              <a:t>Évolution climatique au Québec</a:t>
            </a:r>
          </a:p>
          <a:p>
            <a:pPr lvl="1"/>
            <a:r>
              <a:rPr lang="fr-CA" sz="1600" dirty="0" smtClean="0"/>
              <a:t>Impacts sur foresterie, agriculture, pêche/aquaculture, énergie, tourisme et loisirs</a:t>
            </a:r>
          </a:p>
          <a:p>
            <a:pPr lvl="1"/>
            <a:r>
              <a:rPr lang="fr-CA" sz="1600" dirty="0" smtClean="0"/>
              <a:t>Santé des individus et collectivités</a:t>
            </a:r>
          </a:p>
          <a:p>
            <a:pPr lvl="1"/>
            <a:r>
              <a:rPr lang="fr-CA" sz="1600" dirty="0" smtClean="0"/>
              <a:t>Pérennité et sécurité des bâtiments et des infrastructures</a:t>
            </a:r>
          </a:p>
          <a:p>
            <a:pPr lvl="1"/>
            <a:r>
              <a:rPr lang="fr-CA" sz="1600" dirty="0" smtClean="0"/>
              <a:t>Biodiversité et services écologiques</a:t>
            </a:r>
          </a:p>
          <a:p>
            <a:pPr lvl="1"/>
            <a:r>
              <a:rPr lang="fr-CA" sz="1600" dirty="0" smtClean="0"/>
              <a:t>Mise en œuvre de l’adaptation</a:t>
            </a:r>
          </a:p>
          <a:p>
            <a:r>
              <a:rPr lang="fr-CA" sz="2000" dirty="0" smtClean="0"/>
              <a:t>Rapport sur les </a:t>
            </a:r>
            <a:r>
              <a:rPr lang="fr-CA" sz="2000" dirty="0" smtClean="0">
                <a:solidFill>
                  <a:srgbClr val="C00000"/>
                </a:solidFill>
              </a:rPr>
              <a:t>vulnérabilités, les impacts « directs et indirects » et </a:t>
            </a:r>
            <a:r>
              <a:rPr lang="fr-CA" sz="2000" dirty="0" smtClean="0">
                <a:solidFill>
                  <a:srgbClr val="C00000"/>
                </a:solidFill>
              </a:rPr>
              <a:t>l’adaptation</a:t>
            </a:r>
            <a:r>
              <a:rPr lang="fr-CA" sz="2000" dirty="0" smtClean="0"/>
              <a:t> (IAV)</a:t>
            </a:r>
            <a:endParaRPr lang="fr-CA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réchauffement climatique au </a:t>
            </a:r>
            <a:r>
              <a:rPr lang="fr-CA" sz="3200" dirty="0" smtClean="0"/>
              <a:t>Québec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Sommaire et résumé</a:t>
            </a:r>
          </a:p>
          <a:p>
            <a:pPr lvl="1"/>
            <a:r>
              <a:rPr lang="fr-CA" sz="1600" dirty="0" smtClean="0"/>
              <a:t>Température:</a:t>
            </a:r>
          </a:p>
          <a:p>
            <a:pPr lvl="2"/>
            <a:r>
              <a:rPr lang="fr-CA" sz="1400" dirty="0" smtClean="0"/>
              <a:t>+1-3 </a:t>
            </a:r>
            <a:r>
              <a:rPr lang="fr-CA" sz="1400" dirty="0" smtClean="0">
                <a:sym typeface="Symbol" panose="05050102010706020507" pitchFamily="18" charset="2"/>
              </a:rPr>
              <a:t>C depuis 1950; </a:t>
            </a:r>
            <a:r>
              <a:rPr lang="fr-CA" sz="1400" dirty="0" smtClean="0"/>
              <a:t>+2-4 </a:t>
            </a:r>
            <a:r>
              <a:rPr lang="fr-CA" sz="1400" dirty="0">
                <a:sym typeface="Symbol" panose="05050102010706020507" pitchFamily="18" charset="2"/>
              </a:rPr>
              <a:t>C </a:t>
            </a:r>
            <a:r>
              <a:rPr lang="fr-CA" sz="1400" dirty="0" smtClean="0">
                <a:sym typeface="Symbol" panose="05050102010706020507" pitchFamily="18" charset="2"/>
              </a:rPr>
              <a:t>pour 2050; </a:t>
            </a:r>
            <a:r>
              <a:rPr lang="fr-CA" sz="1400" dirty="0" smtClean="0"/>
              <a:t>+4-7 </a:t>
            </a:r>
            <a:r>
              <a:rPr lang="fr-CA" sz="1400" dirty="0">
                <a:sym typeface="Symbol" panose="05050102010706020507" pitchFamily="18" charset="2"/>
              </a:rPr>
              <a:t>C pour </a:t>
            </a:r>
            <a:r>
              <a:rPr lang="fr-CA" sz="1400" dirty="0" smtClean="0">
                <a:sym typeface="Symbol" panose="05050102010706020507" pitchFamily="18" charset="2"/>
              </a:rPr>
              <a:t>2100 (jusqu’à +15 </a:t>
            </a:r>
            <a:r>
              <a:rPr lang="fr-CA" sz="1400" dirty="0">
                <a:sym typeface="Symbol" panose="05050102010706020507" pitchFamily="18" charset="2"/>
              </a:rPr>
              <a:t></a:t>
            </a:r>
            <a:r>
              <a:rPr lang="fr-CA" sz="1400" dirty="0" smtClean="0">
                <a:sym typeface="Symbol" panose="05050102010706020507" pitchFamily="18" charset="2"/>
              </a:rPr>
              <a:t>C dans le Nord)</a:t>
            </a:r>
          </a:p>
          <a:p>
            <a:pPr lvl="2"/>
            <a:r>
              <a:rPr lang="fr-CA" sz="1400" dirty="0" smtClean="0"/>
              <a:t>Demande en chauffage</a:t>
            </a:r>
            <a:r>
              <a:rPr lang="fr-CA" sz="1400" dirty="0">
                <a:sym typeface="Symbol" panose="05050102010706020507" pitchFamily="18" charset="2"/>
              </a:rPr>
              <a:t> </a:t>
            </a:r>
            <a:r>
              <a:rPr lang="fr-CA" sz="1400" dirty="0" smtClean="0"/>
              <a:t> / climatisation </a:t>
            </a:r>
            <a:r>
              <a:rPr lang="fr-CA" sz="1400" dirty="0">
                <a:sym typeface="Symbol" panose="05050102010706020507" pitchFamily="18" charset="2"/>
              </a:rPr>
              <a:t> </a:t>
            </a:r>
            <a:r>
              <a:rPr lang="fr-CA" sz="1400" dirty="0" smtClean="0"/>
              <a:t>/ globalement: -2.7% en 2050</a:t>
            </a:r>
          </a:p>
          <a:p>
            <a:pPr lvl="2"/>
            <a:r>
              <a:rPr lang="fr-CA" sz="1400" dirty="0">
                <a:sym typeface="Symbol" panose="05050102010706020507" pitchFamily="18" charset="2"/>
              </a:rPr>
              <a:t>Vagues de chaleur </a:t>
            </a:r>
            <a:r>
              <a:rPr lang="fr-CA" sz="1400" dirty="0" smtClean="0">
                <a:sym typeface="Symbol" panose="05050102010706020507" pitchFamily="18" charset="2"/>
              </a:rPr>
              <a:t>, </a:t>
            </a:r>
            <a:r>
              <a:rPr lang="fr-CA" sz="1400" dirty="0">
                <a:sym typeface="Symbol" panose="05050102010706020507" pitchFamily="18" charset="2"/>
              </a:rPr>
              <a:t>nuits d’été plus </a:t>
            </a:r>
            <a:r>
              <a:rPr lang="fr-CA" sz="1400" dirty="0" smtClean="0">
                <a:sym typeface="Symbol" panose="05050102010706020507" pitchFamily="18" charset="2"/>
              </a:rPr>
              <a:t>chaude, m</a:t>
            </a:r>
            <a:r>
              <a:rPr lang="fr-CA" sz="1400" dirty="0" smtClean="0"/>
              <a:t>ortalité/morbidité </a:t>
            </a:r>
            <a:r>
              <a:rPr lang="fr-CA" sz="1400" dirty="0" smtClean="0">
                <a:sym typeface="Symbol" panose="05050102010706020507" pitchFamily="18" charset="2"/>
              </a:rPr>
              <a:t> </a:t>
            </a:r>
            <a:r>
              <a:rPr lang="fr-CA" sz="1400" dirty="0" smtClean="0"/>
              <a:t>(ilots de chaleur)</a:t>
            </a:r>
          </a:p>
          <a:p>
            <a:pPr lvl="2"/>
            <a:r>
              <a:rPr lang="fr-CA" sz="1400" dirty="0" smtClean="0"/>
              <a:t>Espèces envahissantes et nuisibles </a:t>
            </a:r>
            <a:r>
              <a:rPr lang="fr-CA" sz="1400" dirty="0">
                <a:sym typeface="Symbol" panose="05050102010706020507" pitchFamily="18" charset="2"/>
              </a:rPr>
              <a:t></a:t>
            </a:r>
            <a:endParaRPr lang="fr-CA" sz="1400" dirty="0" smtClean="0"/>
          </a:p>
          <a:p>
            <a:pPr lvl="1"/>
            <a:r>
              <a:rPr lang="fr-CA" sz="1600" dirty="0" smtClean="0"/>
              <a:t>Précipitations:</a:t>
            </a:r>
          </a:p>
          <a:p>
            <a:pPr lvl="2"/>
            <a:r>
              <a:rPr lang="fr-CA" sz="1400" dirty="0" smtClean="0"/>
              <a:t>Pluies printanières et automnales </a:t>
            </a:r>
            <a:r>
              <a:rPr lang="fr-CA" sz="1400" dirty="0" smtClean="0">
                <a:sym typeface="Symbol" panose="05050102010706020507" pitchFamily="18" charset="2"/>
              </a:rPr>
              <a:t></a:t>
            </a:r>
            <a:r>
              <a:rPr lang="fr-CA" sz="1400" dirty="0" smtClean="0"/>
              <a:t>; neige</a:t>
            </a:r>
            <a:r>
              <a:rPr lang="fr-CA" sz="1400" dirty="0">
                <a:sym typeface="Symbol" panose="05050102010706020507" pitchFamily="18" charset="2"/>
              </a:rPr>
              <a:t> </a:t>
            </a:r>
            <a:r>
              <a:rPr lang="fr-CA" sz="1400" dirty="0" smtClean="0"/>
              <a:t>; récurrences des pluies extrêmes </a:t>
            </a:r>
            <a:r>
              <a:rPr lang="fr-CA" sz="1400" dirty="0">
                <a:sym typeface="Symbol" panose="05050102010706020507" pitchFamily="18" charset="2"/>
              </a:rPr>
              <a:t></a:t>
            </a:r>
            <a:endParaRPr lang="fr-CA" sz="1400" dirty="0" smtClean="0"/>
          </a:p>
          <a:p>
            <a:pPr lvl="2"/>
            <a:r>
              <a:rPr lang="fr-CA" sz="1400" dirty="0" smtClean="0"/>
              <a:t>Inondations et surverses des égouts en milieu bâti</a:t>
            </a:r>
            <a:r>
              <a:rPr lang="fr-CA" sz="1400" dirty="0">
                <a:sym typeface="Symbol" panose="05050102010706020507" pitchFamily="18" charset="2"/>
              </a:rPr>
              <a:t> </a:t>
            </a:r>
            <a:r>
              <a:rPr lang="fr-CA" sz="1400" dirty="0" smtClean="0">
                <a:sym typeface="Symbol" panose="05050102010706020507" pitchFamily="18" charset="2"/>
              </a:rPr>
              <a:t></a:t>
            </a:r>
          </a:p>
          <a:p>
            <a:pPr lvl="1"/>
            <a:r>
              <a:rPr lang="fr-CA" sz="1600" dirty="0" smtClean="0">
                <a:sym typeface="Symbol" panose="05050102010706020507" pitchFamily="18" charset="2"/>
              </a:rPr>
              <a:t>Évènements météo extrêmes: incertitudes à leur sujet (fréquence et nature)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réchauffement climatique au </a:t>
            </a:r>
            <a:r>
              <a:rPr lang="fr-CA" sz="3200" dirty="0" smtClean="0"/>
              <a:t>Québec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Sommaire et résumé (suite): pour le milieu bâti</a:t>
            </a:r>
          </a:p>
          <a:p>
            <a:pPr lvl="1"/>
            <a:r>
              <a:rPr lang="fr-CA" sz="1600" dirty="0" smtClean="0"/>
              <a:t>Systèmes </a:t>
            </a:r>
            <a:r>
              <a:rPr lang="fr-CA" sz="1600" dirty="0" smtClean="0"/>
              <a:t>mécaniques et </a:t>
            </a:r>
            <a:r>
              <a:rPr lang="fr-CA" sz="1600" dirty="0" smtClean="0"/>
              <a:t>électriques (capacité à ajuster)</a:t>
            </a:r>
            <a:endParaRPr lang="fr-CA" sz="1600" dirty="0" smtClean="0"/>
          </a:p>
          <a:p>
            <a:pPr lvl="1"/>
            <a:r>
              <a:rPr lang="fr-CA" sz="1600" dirty="0" smtClean="0"/>
              <a:t>Architecture « bioclimatique », réduction des îlots de chaleur (toits, murs, pavés, etc.)</a:t>
            </a:r>
          </a:p>
          <a:p>
            <a:pPr lvl="1"/>
            <a:r>
              <a:rPr lang="fr-CA" sz="1600" dirty="0" smtClean="0"/>
              <a:t>Impacts sur l’enveloppe, la structure et les matériaux (le rythme d’usure/défaillance)</a:t>
            </a:r>
          </a:p>
          <a:p>
            <a:pPr lvl="1"/>
            <a:r>
              <a:rPr lang="fr-CA" sz="1600" dirty="0" smtClean="0"/>
              <a:t>Approvisionnement </a:t>
            </a:r>
            <a:r>
              <a:rPr lang="fr-CA" sz="1600" dirty="0"/>
              <a:t>en </a:t>
            </a:r>
            <a:r>
              <a:rPr lang="fr-CA" sz="1600" dirty="0" smtClean="0"/>
              <a:t>énergie (résilience des réseaux)</a:t>
            </a:r>
            <a:endParaRPr lang="fr-CA" sz="1600" dirty="0"/>
          </a:p>
          <a:p>
            <a:pPr lvl="1"/>
            <a:r>
              <a:rPr lang="fr-CA" sz="1600" dirty="0"/>
              <a:t>Gestion des eaux de </a:t>
            </a:r>
            <a:r>
              <a:rPr lang="fr-CA" sz="1600" dirty="0" smtClean="0"/>
              <a:t>pluie </a:t>
            </a:r>
            <a:r>
              <a:rPr lang="fr-CA" sz="1600" dirty="0" smtClean="0"/>
              <a:t>(résistance </a:t>
            </a:r>
            <a:r>
              <a:rPr lang="fr-CA" sz="1600" dirty="0" smtClean="0"/>
              <a:t>aux événements </a:t>
            </a:r>
            <a:r>
              <a:rPr lang="fr-CA" sz="1600" dirty="0" smtClean="0"/>
              <a:t>extrêmes)</a:t>
            </a:r>
            <a:endParaRPr lang="fr-CA" sz="1600" dirty="0"/>
          </a:p>
          <a:p>
            <a:pPr lvl="1"/>
            <a:r>
              <a:rPr lang="fr-CA" sz="1600" dirty="0" smtClean="0"/>
              <a:t>Localisation en zones à risques (inondations, pergélisol, érosion côtière, etc.)</a:t>
            </a:r>
          </a:p>
          <a:p>
            <a:pPr lvl="1"/>
            <a:r>
              <a:rPr lang="fr-CA" sz="1600" dirty="0" smtClean="0"/>
              <a:t>Déficit d’entretien (correction et impacts)</a:t>
            </a:r>
            <a:endParaRPr lang="fr-CA" sz="1600" dirty="0" smtClean="0"/>
          </a:p>
          <a:p>
            <a:pPr lvl="1"/>
            <a:r>
              <a:rPr lang="fr-CA" sz="1600" dirty="0" smtClean="0"/>
              <a:t>Exigences </a:t>
            </a:r>
            <a:r>
              <a:rPr lang="fr-CA" sz="1600" dirty="0" smtClean="0"/>
              <a:t>règlementaires </a:t>
            </a:r>
            <a:r>
              <a:rPr lang="fr-CA" sz="1600" dirty="0" smtClean="0"/>
              <a:t>(adaptation aux </a:t>
            </a:r>
            <a:r>
              <a:rPr lang="fr-CA" sz="1600" dirty="0" smtClean="0"/>
              <a:t>changements </a:t>
            </a:r>
            <a:r>
              <a:rPr lang="fr-CA" sz="1600" dirty="0" smtClean="0"/>
              <a:t>anticipés)</a:t>
            </a:r>
            <a:endParaRPr lang="fr-CA" sz="1600" dirty="0" smtClean="0"/>
          </a:p>
          <a:p>
            <a:pPr marL="914400" lvl="2" indent="0" algn="ctr">
              <a:buNone/>
            </a:pPr>
            <a:r>
              <a:rPr lang="fr-CA" sz="1600" u="sng" dirty="0" smtClean="0">
                <a:solidFill>
                  <a:srgbClr val="C00000"/>
                </a:solidFill>
              </a:rPr>
              <a:t>Utilisation de critères </a:t>
            </a:r>
            <a:r>
              <a:rPr lang="fr-CA" sz="1600" u="sng" dirty="0" smtClean="0">
                <a:solidFill>
                  <a:srgbClr val="C00000"/>
                </a:solidFill>
              </a:rPr>
              <a:t>de conception adaptés </a:t>
            </a:r>
            <a:r>
              <a:rPr lang="fr-CA" sz="1600" u="sng" dirty="0" smtClean="0">
                <a:solidFill>
                  <a:srgbClr val="C00000"/>
                </a:solidFill>
              </a:rPr>
              <a:t>au réchauffement climatique</a:t>
            </a:r>
            <a:endParaRPr lang="fr-CA" sz="1200" u="sng" dirty="0" smtClean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100" dirty="0" smtClean="0"/>
              <a:t>Quelles données utiliser pour tenir compte du réchauffement climatique?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 smtClean="0"/>
              <a:t>Les « anomalies climatiques » sont généralement non spécifiques, fragmentées et difficiles à adapter</a:t>
            </a:r>
            <a:endParaRPr lang="fr-CA" sz="1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0" y="2146877"/>
            <a:ext cx="4905505" cy="21356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149" y="2153650"/>
            <a:ext cx="3861451" cy="274227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 smtClean="0"/>
              <a:t>Anomalies climatiques - Données publiées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P.ex. </a:t>
            </a:r>
            <a:r>
              <a:rPr lang="fr-CA" sz="2000" dirty="0">
                <a:hlinkClick r:id="rId2"/>
              </a:rPr>
              <a:t>https://donneesclimatiques.ca</a:t>
            </a:r>
            <a:r>
              <a:rPr lang="fr-CA" sz="2000" dirty="0" smtClean="0">
                <a:hlinkClick r:id="rId2"/>
              </a:rPr>
              <a:t>/</a:t>
            </a:r>
            <a:endParaRPr lang="fr-CA" sz="2000" dirty="0" smtClean="0"/>
          </a:p>
          <a:p>
            <a:pPr lvl="1"/>
            <a:endParaRPr lang="fr-CA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1" y="1910688"/>
            <a:ext cx="6073666" cy="22699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46" y="1200151"/>
            <a:ext cx="3093843" cy="260658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 smtClean="0"/>
              <a:t>Données météo. pour les calculs en génie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2000" dirty="0" smtClean="0"/>
              <a:t>Nombreuses sources</a:t>
            </a:r>
          </a:p>
          <a:p>
            <a:pPr lvl="1"/>
            <a:r>
              <a:rPr lang="fr-CA" sz="1800" dirty="0" smtClean="0"/>
              <a:t>Code national du bâtiment, Annexe C (CNB, CNRC) (2015) (conception)</a:t>
            </a:r>
          </a:p>
          <a:p>
            <a:pPr lvl="1"/>
            <a:r>
              <a:rPr lang="fr-CA" sz="1800" dirty="0" smtClean="0"/>
              <a:t>ASHRAE Fundamentals, chapitre 14 (2017) (conception)</a:t>
            </a:r>
          </a:p>
          <a:p>
            <a:pPr lvl="1"/>
            <a:r>
              <a:rPr lang="fr-CA" sz="1800" dirty="0" smtClean="0"/>
              <a:t>Fichiers Intensité-Durée-Fréquence (IDF) (2019) (conception)</a:t>
            </a:r>
          </a:p>
          <a:p>
            <a:pPr lvl="1"/>
            <a:r>
              <a:rPr lang="fr-CA" sz="1800" dirty="0"/>
              <a:t>Fichiers météo. canadiens pour l’énergie et le génie (CWEEDS) (2016</a:t>
            </a:r>
            <a:r>
              <a:rPr lang="fr-CA" sz="1800" dirty="0" smtClean="0"/>
              <a:t>) (8760h)</a:t>
            </a:r>
          </a:p>
          <a:p>
            <a:pPr lvl="2"/>
            <a:r>
              <a:rPr lang="fr-CA" sz="1400" dirty="0" smtClean="0"/>
              <a:t>Enregistrements des données météo. observées</a:t>
            </a:r>
          </a:p>
          <a:p>
            <a:pPr lvl="1"/>
            <a:r>
              <a:rPr lang="fr-CA" sz="1800" dirty="0"/>
              <a:t>Fichiers météo. canadiens pour le calcul énergétique (CWEC) (2016</a:t>
            </a:r>
            <a:r>
              <a:rPr lang="fr-CA" sz="1800" dirty="0" smtClean="0"/>
              <a:t>) (8760h)</a:t>
            </a:r>
          </a:p>
          <a:p>
            <a:pPr lvl="2"/>
            <a:r>
              <a:rPr lang="fr-CA" sz="1400" dirty="0" err="1" smtClean="0"/>
              <a:t>Typical</a:t>
            </a:r>
            <a:r>
              <a:rPr lang="fr-CA" sz="1400" dirty="0" smtClean="0"/>
              <a:t> </a:t>
            </a:r>
            <a:r>
              <a:rPr lang="fr-CA" sz="1400" dirty="0" err="1" smtClean="0"/>
              <a:t>Meteorological</a:t>
            </a:r>
            <a:r>
              <a:rPr lang="fr-CA" sz="1400" dirty="0" smtClean="0"/>
              <a:t> </a:t>
            </a:r>
            <a:r>
              <a:rPr lang="fr-CA" sz="1400" dirty="0" err="1" smtClean="0"/>
              <a:t>Year</a:t>
            </a:r>
            <a:r>
              <a:rPr lang="fr-CA" sz="1400" dirty="0" smtClean="0"/>
              <a:t> (TMY), représentatif de la normale des 30 dernières années</a:t>
            </a:r>
          </a:p>
          <a:p>
            <a:r>
              <a:rPr lang="fr-CA" sz="2000" dirty="0" smtClean="0"/>
              <a:t>BS/BH/PR</a:t>
            </a:r>
            <a:r>
              <a:rPr lang="fr-CA" sz="2000" dirty="0"/>
              <a:t>, </a:t>
            </a:r>
            <a:r>
              <a:rPr lang="fr-CA" sz="2000" dirty="0" smtClean="0"/>
              <a:t>DJC/DJR</a:t>
            </a:r>
            <a:r>
              <a:rPr lang="fr-CA" sz="2000" dirty="0"/>
              <a:t>, vent, précipitations, </a:t>
            </a:r>
            <a:r>
              <a:rPr lang="fr-CA" sz="2000" dirty="0" smtClean="0"/>
              <a:t>rayonnement solaire</a:t>
            </a:r>
            <a:endParaRPr lang="fr-CA" sz="2000" dirty="0"/>
          </a:p>
          <a:p>
            <a:r>
              <a:rPr lang="fr-CA" sz="2000" dirty="0" smtClean="0">
                <a:solidFill>
                  <a:srgbClr val="C00000"/>
                </a:solidFill>
              </a:rPr>
              <a:t>Données </a:t>
            </a:r>
            <a:r>
              <a:rPr lang="fr-CA" sz="2000" dirty="0">
                <a:solidFill>
                  <a:srgbClr val="C00000"/>
                </a:solidFill>
              </a:rPr>
              <a:t>historiques</a:t>
            </a:r>
            <a:r>
              <a:rPr lang="fr-CA" sz="2000" dirty="0"/>
              <a:t> </a:t>
            </a:r>
            <a:r>
              <a:rPr lang="fr-CA" sz="2000" dirty="0" smtClean="0"/>
              <a:t>(période variable</a:t>
            </a:r>
            <a:r>
              <a:rPr lang="fr-CA" sz="2000" dirty="0"/>
              <a:t>, ±</a:t>
            </a:r>
            <a:r>
              <a:rPr lang="fr-CA" sz="2000" dirty="0" smtClean="0"/>
              <a:t>1981-2015)</a:t>
            </a:r>
            <a:endParaRPr lang="fr-CA" sz="1800" dirty="0" smtClean="0"/>
          </a:p>
          <a:p>
            <a:pPr marL="0" indent="0">
              <a:buNone/>
            </a:pPr>
            <a:endParaRPr lang="fr-CA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Fichiers météorologiques TMY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TMY produits par concaténation </a:t>
            </a:r>
            <a:r>
              <a:rPr lang="fr-CA" sz="2000" dirty="0"/>
              <a:t>de mois </a:t>
            </a:r>
            <a:r>
              <a:rPr lang="fr-CA" sz="2000" dirty="0" smtClean="0"/>
              <a:t>différents</a:t>
            </a:r>
          </a:p>
          <a:p>
            <a:pPr lvl="1"/>
            <a:r>
              <a:rPr lang="fr-CA" sz="1800" dirty="0" smtClean="0"/>
              <a:t>Exemple, pour Montréal (CWEC, 2016)</a:t>
            </a:r>
          </a:p>
          <a:p>
            <a:pPr marL="457200" lvl="1" indent="0">
              <a:buNone/>
            </a:pPr>
            <a:r>
              <a:rPr lang="fr-CA" sz="1400" dirty="0" smtClean="0"/>
              <a:t>		Janvier	1999			Juillet		</a:t>
            </a:r>
            <a:r>
              <a:rPr lang="fr-CA" sz="1400" dirty="0" smtClean="0"/>
              <a:t>	2013</a:t>
            </a:r>
            <a:endParaRPr lang="fr-CA" sz="1400" dirty="0" smtClean="0"/>
          </a:p>
          <a:p>
            <a:pPr marL="457200" lvl="1" indent="0">
              <a:buNone/>
            </a:pPr>
            <a:r>
              <a:rPr lang="fr-CA" sz="1400" dirty="0"/>
              <a:t>	</a:t>
            </a:r>
            <a:r>
              <a:rPr lang="fr-CA" sz="1400" dirty="0" smtClean="0"/>
              <a:t>	Février	2009			Août			1998</a:t>
            </a:r>
          </a:p>
          <a:p>
            <a:pPr marL="457200" lvl="1" indent="0">
              <a:buNone/>
            </a:pPr>
            <a:r>
              <a:rPr lang="fr-CA" sz="1400" dirty="0" smtClean="0"/>
              <a:t>		Mars		2009			Septembre		2004</a:t>
            </a:r>
          </a:p>
          <a:p>
            <a:pPr marL="457200" lvl="1" indent="0">
              <a:buNone/>
            </a:pPr>
            <a:r>
              <a:rPr lang="fr-CA" sz="1400" dirty="0"/>
              <a:t>	</a:t>
            </a:r>
            <a:r>
              <a:rPr lang="fr-CA" sz="1400" dirty="0" smtClean="0"/>
              <a:t>	Avril		2013			Octobre		2010</a:t>
            </a:r>
          </a:p>
          <a:p>
            <a:pPr marL="457200" lvl="1" indent="0">
              <a:buNone/>
            </a:pPr>
            <a:r>
              <a:rPr lang="fr-CA" sz="1400" dirty="0"/>
              <a:t>	</a:t>
            </a:r>
            <a:r>
              <a:rPr lang="fr-CA" sz="1400" dirty="0" smtClean="0"/>
              <a:t>	Mai		2004			Novembre		2005</a:t>
            </a:r>
          </a:p>
          <a:p>
            <a:pPr marL="457200" lvl="1" indent="0">
              <a:buNone/>
            </a:pPr>
            <a:r>
              <a:rPr lang="fr-CA" sz="1400" dirty="0"/>
              <a:t>	</a:t>
            </a:r>
            <a:r>
              <a:rPr lang="fr-CA" sz="1400" dirty="0" smtClean="0"/>
              <a:t>	Juin		2008			Décembre		2003</a:t>
            </a:r>
          </a:p>
          <a:p>
            <a:r>
              <a:rPr lang="fr-CA" sz="2000" dirty="0" smtClean="0">
                <a:solidFill>
                  <a:srgbClr val="C00000"/>
                </a:solidFill>
              </a:rPr>
              <a:t>Représentent </a:t>
            </a:r>
            <a:r>
              <a:rPr lang="fr-CA" sz="2000" dirty="0">
                <a:solidFill>
                  <a:srgbClr val="C00000"/>
                </a:solidFill>
              </a:rPr>
              <a:t>la </a:t>
            </a:r>
            <a:r>
              <a:rPr lang="fr-CA" sz="2000" dirty="0" smtClean="0">
                <a:solidFill>
                  <a:srgbClr val="C00000"/>
                </a:solidFill>
              </a:rPr>
              <a:t>normale des 30 dernières </a:t>
            </a:r>
            <a:r>
              <a:rPr lang="fr-CA" sz="2000" dirty="0" smtClean="0">
                <a:solidFill>
                  <a:srgbClr val="C00000"/>
                </a:solidFill>
              </a:rPr>
              <a:t>années</a:t>
            </a:r>
          </a:p>
          <a:p>
            <a:pPr lvl="1"/>
            <a:r>
              <a:rPr lang="fr-CA" sz="1800" dirty="0"/>
              <a:t>Sélection des mois basée sur une analyse statistique </a:t>
            </a:r>
            <a:r>
              <a:rPr lang="fr-CA" sz="1800" dirty="0" smtClean="0"/>
              <a:t>pondérée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Données historiques récentes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1911"/>
            <a:ext cx="8229600" cy="3394472"/>
          </a:xfrm>
        </p:spPr>
        <p:txBody>
          <a:bodyPr>
            <a:normAutofit/>
          </a:bodyPr>
          <a:lstStyle/>
          <a:p>
            <a:r>
              <a:rPr lang="fr-CA" sz="1600" dirty="0" smtClean="0">
                <a:hlinkClick r:id="rId2"/>
              </a:rPr>
              <a:t>climat.meteo.gc.ca</a:t>
            </a:r>
            <a:endParaRPr lang="fr-CA" sz="1600" dirty="0" smtClean="0"/>
          </a:p>
          <a:p>
            <a:pPr lvl="1"/>
            <a:r>
              <a:rPr lang="fr-CA" sz="1600" dirty="0" smtClean="0"/>
              <a:t>Données historiques archivées (pas de rayonnement solaire)</a:t>
            </a:r>
          </a:p>
          <a:p>
            <a:pPr lvl="1"/>
            <a:r>
              <a:rPr lang="fr-CA" sz="1600" dirty="0" smtClean="0"/>
              <a:t>Quotidiennes ou mensuelles - format tabulé ou CSV, « à la pièce »</a:t>
            </a:r>
          </a:p>
          <a:p>
            <a:pPr lvl="1"/>
            <a:r>
              <a:rPr lang="fr-CA" sz="1600" dirty="0" smtClean="0"/>
              <a:t>Données « brutes » (CSV)</a:t>
            </a:r>
          </a:p>
          <a:p>
            <a:pPr lvl="2"/>
            <a:r>
              <a:rPr lang="fr-CA" sz="1400" dirty="0"/>
              <a:t>Utilitaire de téléchargement Windows: </a:t>
            </a:r>
            <a:r>
              <a:rPr lang="fr-CA" sz="1400" dirty="0" err="1"/>
              <a:t>Cygwin</a:t>
            </a:r>
            <a:endParaRPr lang="fr-CA" sz="1400" dirty="0"/>
          </a:p>
          <a:p>
            <a:r>
              <a:rPr lang="fr-CA" sz="1600" dirty="0" smtClean="0">
                <a:hlinkClick r:id="rId3"/>
              </a:rPr>
              <a:t>weather.whiteboxtechnologies.com/</a:t>
            </a:r>
            <a:endParaRPr lang="fr-CA" sz="1600" dirty="0" smtClean="0"/>
          </a:p>
          <a:p>
            <a:pPr lvl="1"/>
            <a:r>
              <a:rPr lang="fr-CA" sz="1600" dirty="0" smtClean="0"/>
              <a:t>Données historiques 2001 à 2017, 286 emplacements (incluant rayonnement solaire)</a:t>
            </a:r>
          </a:p>
          <a:p>
            <a:pPr lvl="1"/>
            <a:r>
              <a:rPr lang="fr-CA" sz="1600" dirty="0" smtClean="0"/>
              <a:t>Formats EPW et BIN ($)</a:t>
            </a:r>
          </a:p>
          <a:p>
            <a:r>
              <a:rPr lang="fr-CA" sz="1600" dirty="0" smtClean="0">
                <a:hlinkClick r:id="rId4"/>
              </a:rPr>
              <a:t>climate.onebuilding.org/</a:t>
            </a:r>
            <a:endParaRPr lang="fr-CA" sz="1600" dirty="0" smtClean="0"/>
          </a:p>
          <a:p>
            <a:pPr lvl="1"/>
            <a:r>
              <a:rPr lang="fr-CA" sz="1600" dirty="0" smtClean="0"/>
              <a:t>TMY pour 2004 à 2018, 800+ emplacements canadiens, et CWEC 2016 et antérieurs</a:t>
            </a:r>
          </a:p>
          <a:p>
            <a:pPr lvl="1"/>
            <a:r>
              <a:rPr lang="fr-CA" sz="1600" dirty="0" smtClean="0"/>
              <a:t>Format EPW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5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Adaptation: Projets </a:t>
            </a:r>
            <a:r>
              <a:rPr lang="fr-CA" sz="3200" dirty="0" smtClean="0"/>
              <a:t>en cours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Projets de CNRC avec ECCC</a:t>
            </a:r>
          </a:p>
          <a:p>
            <a:pPr lvl="1"/>
            <a:r>
              <a:rPr lang="fr-CA" sz="2000" dirty="0" smtClean="0"/>
              <a:t>Étude et revue des données de conception du CNB (Annexe C)</a:t>
            </a:r>
          </a:p>
          <a:p>
            <a:pPr lvl="2"/>
            <a:r>
              <a:rPr lang="fr-CA" sz="1600" dirty="0" smtClean="0"/>
              <a:t>Critères de conception BS/BH, Vents, charge de neige, pluie (IDF), etc.</a:t>
            </a:r>
          </a:p>
          <a:p>
            <a:pPr lvl="2"/>
            <a:r>
              <a:rPr lang="fr-CA" sz="1600" dirty="0" smtClean="0"/>
              <a:t>Comment incorporer le réchauffement climatique dans ces données</a:t>
            </a:r>
          </a:p>
          <a:p>
            <a:pPr lvl="2"/>
            <a:r>
              <a:rPr lang="fr-CA" sz="1600" dirty="0" smtClean="0"/>
              <a:t>Échéancier: </a:t>
            </a:r>
            <a:r>
              <a:rPr lang="fr-CA" sz="1600" u="sng" dirty="0" smtClean="0"/>
              <a:t>édition 2025 du CNB</a:t>
            </a:r>
          </a:p>
          <a:p>
            <a:pPr lvl="1"/>
            <a:r>
              <a:rPr lang="fr-CA" sz="2000" dirty="0" smtClean="0"/>
              <a:t>Production de fichiers météo </a:t>
            </a:r>
            <a:r>
              <a:rPr lang="fr-CA" sz="2000" dirty="0" smtClean="0"/>
              <a:t>CWEEDS </a:t>
            </a:r>
            <a:r>
              <a:rPr lang="fr-CA" sz="2000" dirty="0" smtClean="0"/>
              <a:t>et CWEC représentatifs du réchauffement climatique</a:t>
            </a:r>
          </a:p>
          <a:p>
            <a:pPr lvl="2"/>
            <a:r>
              <a:rPr lang="fr-CA" sz="1600" dirty="0" smtClean="0"/>
              <a:t>Échéancier: </a:t>
            </a:r>
            <a:r>
              <a:rPr lang="fr-CA" sz="1600" u="sng" dirty="0" smtClean="0"/>
              <a:t>automne 2021 à hiver 2022</a:t>
            </a:r>
            <a:endParaRPr lang="fr-CA" sz="16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En attendant, on fait quoi?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Pour la conception, on utilise notre « best </a:t>
            </a:r>
            <a:r>
              <a:rPr lang="fr-CA" sz="2400" dirty="0" err="1" smtClean="0"/>
              <a:t>guess</a:t>
            </a:r>
            <a:r>
              <a:rPr lang="fr-CA" sz="2400" dirty="0" smtClean="0"/>
              <a:t> » à partir des données publiées?</a:t>
            </a:r>
          </a:p>
          <a:p>
            <a:pPr lvl="1"/>
            <a:r>
              <a:rPr lang="fr-CA" sz="2000" dirty="0" smtClean="0"/>
              <a:t>Certaines données sont faciles à utiliser, d’autres non</a:t>
            </a:r>
          </a:p>
          <a:p>
            <a:r>
              <a:rPr lang="fr-CA" sz="2400" dirty="0" smtClean="0"/>
              <a:t>Pour la modélisation énergétique de bâtiment, deux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000" dirty="0" smtClean="0"/>
              <a:t>La transformation de fichiers TMY représentatifs de la normale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000" dirty="0" smtClean="0"/>
              <a:t>L’assemblage de fichiers TMY représentatifs du réchauffement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Plan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Modélisation des changements climatiques</a:t>
            </a:r>
          </a:p>
          <a:p>
            <a:r>
              <a:rPr lang="fr-CA" sz="2400" dirty="0" smtClean="0"/>
              <a:t>Impacts du réchauffement climatique et </a:t>
            </a:r>
            <a:r>
              <a:rPr lang="fr-CA" sz="2400" dirty="0"/>
              <a:t>adaptation </a:t>
            </a:r>
          </a:p>
          <a:p>
            <a:r>
              <a:rPr lang="fr-CA" sz="2400" dirty="0" smtClean="0"/>
              <a:t>Données météo. </a:t>
            </a:r>
            <a:r>
              <a:rPr lang="fr-CA" sz="2400" dirty="0"/>
              <a:t>pour les calculs en génie</a:t>
            </a:r>
          </a:p>
          <a:p>
            <a:r>
              <a:rPr lang="fr-CA" sz="2400" dirty="0" smtClean="0"/>
              <a:t>Fichiers pour la modélisation énergétique des bâtiments représentatifs des changements climatiques</a:t>
            </a:r>
          </a:p>
          <a:p>
            <a:pPr lvl="1"/>
            <a:r>
              <a:rPr lang="fr-CA" sz="2000" dirty="0" smtClean="0"/>
              <a:t>Transformation de fichiers TMY</a:t>
            </a:r>
          </a:p>
          <a:p>
            <a:pPr lvl="1"/>
            <a:r>
              <a:rPr lang="fr-CA" sz="2000" dirty="0" smtClean="0"/>
              <a:t>Fabrication de fichiers TMY</a:t>
            </a:r>
            <a:endParaRPr lang="fr-CA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83823" y="69057"/>
            <a:ext cx="468669" cy="273844"/>
          </a:xfrm>
        </p:spPr>
        <p:txBody>
          <a:bodyPr/>
          <a:lstStyle/>
          <a:p>
            <a:fld id="{0D297C05-AC99-294D-B757-1B4E4231E7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La transformation (« morphing »)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 smtClean="0"/>
              <a:t>Transformations correspondantes aux </a:t>
            </a:r>
            <a:r>
              <a:rPr lang="fr-CA" sz="2000" dirty="0" smtClean="0"/>
              <a:t>« anomalies climatiques </a:t>
            </a:r>
            <a:r>
              <a:rPr lang="fr-CA" sz="2000" dirty="0" smtClean="0"/>
              <a:t>»</a:t>
            </a:r>
            <a:endParaRPr lang="fr-CA" sz="2000" dirty="0" smtClean="0"/>
          </a:p>
          <a:p>
            <a:pPr lvl="1"/>
            <a:r>
              <a:rPr lang="fr-CA" sz="1600" dirty="0" smtClean="0"/>
              <a:t>Transformation par translation (+ ou </a:t>
            </a:r>
            <a:r>
              <a:rPr lang="fr-CA" sz="1600" dirty="0" smtClean="0"/>
              <a:t>–), par </a:t>
            </a:r>
            <a:r>
              <a:rPr lang="fr-CA" sz="1600" dirty="0" smtClean="0"/>
              <a:t>facteur d’échelle (x ou </a:t>
            </a:r>
            <a:r>
              <a:rPr lang="fr-CA" sz="1600" dirty="0" smtClean="0"/>
              <a:t>/) ou les deux</a:t>
            </a:r>
            <a:endParaRPr lang="fr-CA" sz="1600" dirty="0" smtClean="0"/>
          </a:p>
          <a:p>
            <a:pPr lvl="1"/>
            <a:r>
              <a:rPr lang="fr-CA" sz="1600" dirty="0" smtClean="0"/>
              <a:t>Anomalies climatiques tirées d’un scénario </a:t>
            </a:r>
            <a:r>
              <a:rPr lang="fr-CA" sz="1600" dirty="0" smtClean="0"/>
              <a:t>de changement climatique </a:t>
            </a:r>
            <a:endParaRPr lang="fr-CA" sz="1600" dirty="0" smtClean="0"/>
          </a:p>
          <a:p>
            <a:pPr lvl="2"/>
            <a:r>
              <a:rPr lang="fr-CA" sz="1400" dirty="0" smtClean="0"/>
              <a:t>P.ex</a:t>
            </a:r>
            <a:r>
              <a:rPr lang="fr-CA" sz="1400" dirty="0" smtClean="0"/>
              <a:t>. RCP4.5, année 2050, 50</a:t>
            </a:r>
            <a:r>
              <a:rPr lang="fr-CA" sz="1400" baseline="30000" dirty="0" smtClean="0"/>
              <a:t>e</a:t>
            </a:r>
            <a:r>
              <a:rPr lang="fr-CA" sz="1400" dirty="0" smtClean="0"/>
              <a:t> </a:t>
            </a:r>
            <a:r>
              <a:rPr lang="fr-CA" sz="1400" dirty="0" smtClean="0"/>
              <a:t>centile, p/r à 1981-2005</a:t>
            </a:r>
            <a:endParaRPr lang="fr-CA" sz="1400" dirty="0" smtClean="0"/>
          </a:p>
          <a:p>
            <a:pPr lvl="1"/>
            <a:r>
              <a:rPr lang="fr-CA" sz="1600" dirty="0" smtClean="0"/>
              <a:t>Appliquée </a:t>
            </a:r>
            <a:r>
              <a:rPr lang="fr-CA" sz="1600" dirty="0" smtClean="0"/>
              <a:t>sur un fichier </a:t>
            </a:r>
            <a:r>
              <a:rPr lang="fr-CA" sz="1600" dirty="0" smtClean="0"/>
              <a:t>TMY (p.ex. CWEC).</a:t>
            </a:r>
            <a:endParaRPr lang="fr-CA" sz="1600" dirty="0" smtClean="0"/>
          </a:p>
          <a:p>
            <a:r>
              <a:rPr lang="fr-CA" sz="2000" dirty="0" smtClean="0"/>
              <a:t>Une transformation pour chaque type de donnée à corriger, p.ex.:</a:t>
            </a:r>
          </a:p>
          <a:p>
            <a:pPr lvl="1"/>
            <a:r>
              <a:rPr lang="fr-CA" sz="1600" dirty="0" smtClean="0"/>
              <a:t>Température moyenne/maximale/minimale (translation et échelle)</a:t>
            </a:r>
          </a:p>
          <a:p>
            <a:pPr lvl="1"/>
            <a:r>
              <a:rPr lang="fr-CA" sz="1600" dirty="0" smtClean="0"/>
              <a:t>Rayonnement solaire et précipitations (échelle)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La transformation (« morphing »)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/>
          <a:lstStyle/>
          <a:p>
            <a:r>
              <a:rPr lang="fr-CA" sz="1800" dirty="0" smtClean="0"/>
              <a:t>Avantages</a:t>
            </a:r>
          </a:p>
          <a:p>
            <a:pPr lvl="1"/>
            <a:r>
              <a:rPr lang="fr-CA" sz="1600" dirty="0" smtClean="0"/>
              <a:t>Rapidité de production de </a:t>
            </a:r>
            <a:r>
              <a:rPr lang="fr-CA" sz="1600" dirty="0" smtClean="0"/>
              <a:t>fichiers (opérations mathématiques)</a:t>
            </a:r>
            <a:endParaRPr lang="fr-CA" sz="1600" dirty="0" smtClean="0"/>
          </a:p>
          <a:p>
            <a:pPr lvl="1"/>
            <a:r>
              <a:rPr lang="fr-CA" sz="1600" dirty="0" smtClean="0"/>
              <a:t>Préservation de séquences climatiques réelles</a:t>
            </a:r>
          </a:p>
          <a:p>
            <a:pPr lvl="1"/>
            <a:r>
              <a:rPr lang="fr-CA" sz="1600" dirty="0" smtClean="0"/>
              <a:t>Spécifique à un emplacement</a:t>
            </a:r>
          </a:p>
          <a:p>
            <a:r>
              <a:rPr lang="fr-CA" sz="1800" dirty="0" smtClean="0"/>
              <a:t>Inconvénients</a:t>
            </a:r>
          </a:p>
          <a:p>
            <a:pPr lvl="1"/>
            <a:r>
              <a:rPr lang="fr-CA" sz="1600" dirty="0" smtClean="0"/>
              <a:t>Scénario climatique et données de référence limités par le logiciel</a:t>
            </a:r>
          </a:p>
          <a:p>
            <a:pPr lvl="1"/>
            <a:r>
              <a:rPr lang="fr-CA" sz="1600" dirty="0"/>
              <a:t>Liste partielle des variables climatiques modifiées</a:t>
            </a:r>
          </a:p>
          <a:p>
            <a:pPr lvl="1"/>
            <a:r>
              <a:rPr lang="fr-CA" sz="1600" dirty="0" smtClean="0"/>
              <a:t>Possible </a:t>
            </a:r>
            <a:r>
              <a:rPr lang="fr-CA" sz="1600" dirty="0"/>
              <a:t>décohésion entre les variables </a:t>
            </a:r>
            <a:r>
              <a:rPr lang="fr-CA" sz="1200" dirty="0"/>
              <a:t>(p.ex. T, HR, rayonnement)</a:t>
            </a:r>
            <a:endParaRPr lang="fr-CA" sz="1600" dirty="0"/>
          </a:p>
          <a:p>
            <a:pPr lvl="2"/>
            <a:r>
              <a:rPr lang="fr-CA" sz="1200" dirty="0"/>
              <a:t>Chaque variable est ajustée indépendamment selon une « moyenne mensuelle »</a:t>
            </a:r>
            <a:endParaRPr lang="fr-CA" sz="1400" dirty="0"/>
          </a:p>
          <a:p>
            <a:pPr lvl="1"/>
            <a:r>
              <a:rPr lang="fr-CA" sz="1600" dirty="0" smtClean="0"/>
              <a:t>Séquences </a:t>
            </a:r>
            <a:r>
              <a:rPr lang="fr-CA" sz="1600" dirty="0" smtClean="0"/>
              <a:t>climatiques </a:t>
            </a:r>
            <a:r>
              <a:rPr lang="fr-CA" sz="1600" dirty="0" smtClean="0"/>
              <a:t>représentatives </a:t>
            </a:r>
            <a:r>
              <a:rPr lang="fr-CA" sz="1600" dirty="0" smtClean="0"/>
              <a:t>du </a:t>
            </a:r>
            <a:r>
              <a:rPr lang="fr-CA" sz="1600" dirty="0" smtClean="0"/>
              <a:t>futur?</a:t>
            </a:r>
          </a:p>
          <a:p>
            <a:pPr lvl="2"/>
            <a:r>
              <a:rPr lang="fr-CA" sz="1200" dirty="0" smtClean="0"/>
              <a:t>Adaptation de la normale climatique</a:t>
            </a:r>
            <a:endParaRPr lang="fr-CA" sz="12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5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La transformation (« morphing »)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 smtClean="0"/>
              <a:t>Outils:</a:t>
            </a:r>
          </a:p>
          <a:p>
            <a:pPr lvl="1"/>
            <a:r>
              <a:rPr lang="fr-CA" sz="1600" dirty="0" smtClean="0"/>
              <a:t>Climate Change World </a:t>
            </a:r>
            <a:r>
              <a:rPr lang="fr-CA" sz="1600" dirty="0" err="1" smtClean="0"/>
              <a:t>Weather</a:t>
            </a:r>
            <a:r>
              <a:rPr lang="fr-CA" sz="1600" dirty="0" smtClean="0"/>
              <a:t> File </a:t>
            </a:r>
            <a:r>
              <a:rPr lang="fr-CA" sz="1600" dirty="0" err="1" smtClean="0"/>
              <a:t>Generator</a:t>
            </a:r>
            <a:endParaRPr lang="fr-CA" sz="1600" dirty="0" smtClean="0"/>
          </a:p>
          <a:p>
            <a:pPr lvl="2"/>
            <a:r>
              <a:rPr lang="fr-CA" sz="1200" dirty="0" smtClean="0"/>
              <a:t>TAR (« AR3 »), Scénario A2 seulement </a:t>
            </a:r>
            <a:r>
              <a:rPr lang="fr-CA" sz="1200" dirty="0" smtClean="0"/>
              <a:t>(±RCP8.5</a:t>
            </a:r>
            <a:r>
              <a:rPr lang="fr-CA" sz="1200" dirty="0" smtClean="0"/>
              <a:t>), base 1961-1991</a:t>
            </a:r>
          </a:p>
          <a:p>
            <a:pPr lvl="2"/>
            <a:r>
              <a:rPr lang="fr-CA" sz="1200" dirty="0">
                <a:hlinkClick r:id="rId2"/>
              </a:rPr>
              <a:t>http://www.energy.soton.ac.uk/ccworldweathergen/</a:t>
            </a:r>
            <a:endParaRPr lang="fr-CA" sz="1200" dirty="0" smtClean="0"/>
          </a:p>
          <a:p>
            <a:pPr lvl="1"/>
            <a:r>
              <a:rPr lang="fr-CA" sz="1600" dirty="0" err="1" smtClean="0"/>
              <a:t>WeatherShift</a:t>
            </a:r>
            <a:r>
              <a:rPr lang="fr-CA" sz="1600" dirty="0" smtClean="0"/>
              <a:t> ($)</a:t>
            </a:r>
            <a:endParaRPr lang="fr-CA" sz="1600" dirty="0" smtClean="0"/>
          </a:p>
          <a:p>
            <a:pPr lvl="2"/>
            <a:r>
              <a:rPr lang="fr-CA" sz="1200" dirty="0" smtClean="0"/>
              <a:t>AR5, Scénarios RCP4.5 et RCP8.5, base </a:t>
            </a:r>
            <a:r>
              <a:rPr lang="fr-CA" sz="1200" dirty="0" smtClean="0"/>
              <a:t>1976-2005</a:t>
            </a:r>
            <a:endParaRPr lang="fr-CA" sz="1200" dirty="0" smtClean="0"/>
          </a:p>
          <a:p>
            <a:pPr lvl="2"/>
            <a:r>
              <a:rPr lang="fr-CA" sz="1200" dirty="0" smtClean="0">
                <a:hlinkClick r:id="rId3"/>
              </a:rPr>
              <a:t>http</a:t>
            </a:r>
            <a:r>
              <a:rPr lang="fr-CA" sz="1200" dirty="0">
                <a:hlinkClick r:id="rId3"/>
              </a:rPr>
              <a:t>://www.weathershift.com/</a:t>
            </a:r>
          </a:p>
          <a:p>
            <a:pPr lvl="2"/>
            <a:r>
              <a:rPr lang="fr-CA" sz="1200" dirty="0" smtClean="0">
                <a:hlinkClick r:id="rId3"/>
              </a:rPr>
              <a:t>http</a:t>
            </a:r>
            <a:r>
              <a:rPr lang="fr-CA" sz="1200" dirty="0">
                <a:hlinkClick r:id="rId3"/>
              </a:rPr>
              <a:t>://</a:t>
            </a:r>
            <a:r>
              <a:rPr lang="fr-CA" sz="1200" dirty="0" smtClean="0">
                <a:hlinkClick r:id="rId3"/>
              </a:rPr>
              <a:t>www.iesve.com/support/weatherfiles/weathershift</a:t>
            </a:r>
            <a:endParaRPr lang="fr-CA" sz="1200" dirty="0" smtClean="0"/>
          </a:p>
          <a:p>
            <a:pPr lvl="1"/>
            <a:r>
              <a:rPr lang="fr-CA" sz="1600" dirty="0" err="1" smtClean="0"/>
              <a:t>Elements</a:t>
            </a:r>
            <a:endParaRPr lang="fr-CA" sz="1600" dirty="0"/>
          </a:p>
          <a:p>
            <a:pPr lvl="2"/>
            <a:r>
              <a:rPr lang="fr-CA" sz="1200" dirty="0" smtClean="0"/>
              <a:t>Outil de manipulation de fichier météo. EPW (translation, échelle, normalisation)</a:t>
            </a:r>
            <a:endParaRPr lang="fr-CA" sz="1200" dirty="0"/>
          </a:p>
          <a:p>
            <a:pPr lvl="2"/>
            <a:r>
              <a:rPr lang="fr-CA" sz="1200" dirty="0">
                <a:hlinkClick r:id="rId4"/>
              </a:rPr>
              <a:t>https://bigladdersoftware.com/projects/elements</a:t>
            </a:r>
            <a:r>
              <a:rPr lang="fr-CA" sz="1200" dirty="0" smtClean="0">
                <a:hlinkClick r:id="rId4"/>
              </a:rPr>
              <a:t>/</a:t>
            </a:r>
            <a:endParaRPr lang="fr-CA" sz="1200" dirty="0" smtClean="0"/>
          </a:p>
          <a:p>
            <a:pPr lvl="2"/>
            <a:endParaRPr lang="fr-CA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Assemblage de fichiers TMY-GW</a:t>
            </a:r>
            <a:endParaRPr lang="fr-CA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23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Processus </a:t>
            </a:r>
            <a:r>
              <a:rPr lang="fr-CA" sz="2000" dirty="0" smtClean="0"/>
              <a:t>de création </a:t>
            </a:r>
            <a:r>
              <a:rPr lang="fr-CA" sz="2000" dirty="0" smtClean="0"/>
              <a:t>similaire à celui des </a:t>
            </a:r>
            <a:r>
              <a:rPr lang="fr-CA" sz="2000" dirty="0" smtClean="0"/>
              <a:t>fichiers </a:t>
            </a:r>
            <a:r>
              <a:rPr lang="fr-CA" sz="2000" dirty="0" smtClean="0"/>
              <a:t>TMY</a:t>
            </a:r>
            <a:endParaRPr lang="fr-CA" sz="2000" dirty="0" smtClean="0"/>
          </a:p>
          <a:p>
            <a:pPr lvl="1"/>
            <a:r>
              <a:rPr lang="fr-CA" sz="1600" dirty="0" smtClean="0"/>
              <a:t>Extraction des « anomalies climatiques » du scénario à considérer</a:t>
            </a:r>
          </a:p>
          <a:p>
            <a:pPr lvl="1"/>
            <a:r>
              <a:rPr lang="fr-CA" sz="1600" dirty="0" smtClean="0"/>
              <a:t>Sélection des mois représentant le mieux les « anomalies climatiques » à partir de données réelles (p.ex. CWEEDS)</a:t>
            </a:r>
          </a:p>
          <a:p>
            <a:pPr lvl="1"/>
            <a:r>
              <a:rPr lang="fr-CA" sz="1600" dirty="0" smtClean="0"/>
              <a:t>Concaténation des mois sélectionnés et lissage entre les mois</a:t>
            </a:r>
          </a:p>
          <a:p>
            <a:r>
              <a:rPr lang="fr-CA" sz="2000" dirty="0" smtClean="0"/>
              <a:t>Contrat externe donné par NRCan pour la création des fichiers</a:t>
            </a:r>
          </a:p>
          <a:p>
            <a:pPr lvl="1"/>
            <a:r>
              <a:rPr lang="fr-CA" sz="1600" dirty="0" smtClean="0"/>
              <a:t>15 villes sélectionnés (capitales fédérale, provinciales et territoriales + Montréal)</a:t>
            </a:r>
          </a:p>
          <a:p>
            <a:pPr lvl="1"/>
            <a:r>
              <a:rPr lang="fr-CA" sz="1600" dirty="0" smtClean="0"/>
              <a:t>Scénario climatique: RCP4.5, 50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centile</a:t>
            </a:r>
          </a:p>
          <a:p>
            <a:pPr lvl="1"/>
            <a:r>
              <a:rPr lang="fr-CA" sz="1600" dirty="0" smtClean="0"/>
              <a:t>Sélection des mois basés sur l’anomalie de </a:t>
            </a:r>
            <a:r>
              <a:rPr lang="fr-CA" sz="1600" u="sng" dirty="0" smtClean="0"/>
              <a:t>température moyenne mensuelle</a:t>
            </a:r>
            <a:r>
              <a:rPr lang="fr-CA" sz="1600" dirty="0" smtClean="0"/>
              <a:t> seulement</a:t>
            </a:r>
          </a:p>
          <a:p>
            <a:pPr lvl="1"/>
            <a:r>
              <a:rPr lang="fr-CA" sz="1600" dirty="0" smtClean="0"/>
              <a:t>Création de fichiers </a:t>
            </a:r>
            <a:r>
              <a:rPr lang="fr-CA" sz="1600" dirty="0" err="1" smtClean="0"/>
              <a:t>eQUEST</a:t>
            </a:r>
            <a:r>
              <a:rPr lang="fr-CA" sz="1600" dirty="0" smtClean="0"/>
              <a:t>/CAN-QUEST (BIN), </a:t>
            </a:r>
            <a:r>
              <a:rPr lang="fr-CA" sz="1600" dirty="0" err="1" smtClean="0"/>
              <a:t>EnergyPlus</a:t>
            </a:r>
            <a:r>
              <a:rPr lang="fr-CA" sz="1600" dirty="0" smtClean="0"/>
              <a:t> (EPW) et CSV (format TMY2)</a:t>
            </a:r>
          </a:p>
        </p:txBody>
      </p:sp>
    </p:spTree>
    <p:extLst>
      <p:ext uri="{BB962C8B-B14F-4D97-AF65-F5344CB8AC3E}">
        <p14:creationId xmlns:p14="http://schemas.microsoft.com/office/powerpoint/2010/main" val="192864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Assemblage de fichiers </a:t>
            </a:r>
            <a:r>
              <a:rPr lang="fr-CA" sz="3200" dirty="0" smtClean="0"/>
              <a:t>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3598336"/>
          </a:xfrm>
        </p:spPr>
        <p:txBody>
          <a:bodyPr>
            <a:normAutofit/>
          </a:bodyPr>
          <a:lstStyle/>
          <a:p>
            <a:r>
              <a:rPr lang="fr-CA" sz="1800" dirty="0" smtClean="0"/>
              <a:t>Avantages</a:t>
            </a:r>
          </a:p>
          <a:p>
            <a:pPr lvl="1"/>
            <a:r>
              <a:rPr lang="fr-CA" sz="1600" dirty="0" smtClean="0"/>
              <a:t>Aucune limitation sur </a:t>
            </a:r>
            <a:r>
              <a:rPr lang="fr-CA" sz="1600" dirty="0" smtClean="0"/>
              <a:t>les scénarios climatiques</a:t>
            </a:r>
            <a:endParaRPr lang="fr-CA" sz="1600" dirty="0" smtClean="0"/>
          </a:p>
          <a:p>
            <a:pPr lvl="1"/>
            <a:r>
              <a:rPr lang="fr-CA" sz="1600" dirty="0" smtClean="0"/>
              <a:t>Données </a:t>
            </a:r>
            <a:r>
              <a:rPr lang="fr-CA" sz="1600" dirty="0" smtClean="0"/>
              <a:t>de </a:t>
            </a:r>
            <a:r>
              <a:rPr lang="fr-CA" sz="1600" dirty="0" smtClean="0"/>
              <a:t>référence selon scénarios climatiques utilisés</a:t>
            </a:r>
            <a:endParaRPr lang="fr-CA" sz="1600" dirty="0" smtClean="0"/>
          </a:p>
          <a:p>
            <a:pPr lvl="1"/>
            <a:r>
              <a:rPr lang="fr-CA" sz="1600" dirty="0" smtClean="0"/>
              <a:t>Préservation de séquences climatiques réelles</a:t>
            </a:r>
          </a:p>
          <a:p>
            <a:pPr lvl="1"/>
            <a:r>
              <a:rPr lang="fr-CA" sz="1600" dirty="0" smtClean="0"/>
              <a:t>Cohésion réaliste entre les variables </a:t>
            </a:r>
            <a:r>
              <a:rPr lang="fr-CA" sz="1200" dirty="0"/>
              <a:t>(p.ex. T, HR, rayonnement)</a:t>
            </a:r>
            <a:endParaRPr lang="fr-CA" sz="2000" dirty="0"/>
          </a:p>
          <a:p>
            <a:pPr lvl="1"/>
            <a:r>
              <a:rPr lang="fr-CA" sz="1600" dirty="0" smtClean="0"/>
              <a:t>Spécifique à un emplacement</a:t>
            </a:r>
          </a:p>
          <a:p>
            <a:r>
              <a:rPr lang="fr-CA" sz="1800" dirty="0" smtClean="0"/>
              <a:t>Inconvénients</a:t>
            </a:r>
          </a:p>
          <a:p>
            <a:pPr lvl="1"/>
            <a:r>
              <a:rPr lang="fr-CA" sz="1600" dirty="0" smtClean="0"/>
              <a:t>Processus </a:t>
            </a:r>
            <a:r>
              <a:rPr lang="fr-CA" sz="1600" dirty="0" smtClean="0"/>
              <a:t>non-automatisé</a:t>
            </a:r>
            <a:endParaRPr lang="fr-CA" sz="1600" dirty="0" smtClean="0"/>
          </a:p>
          <a:p>
            <a:pPr lvl="1"/>
            <a:r>
              <a:rPr lang="fr-CA" sz="1600" dirty="0" smtClean="0"/>
              <a:t>La qualité des données de référence est importante </a:t>
            </a:r>
            <a:r>
              <a:rPr lang="fr-CA" sz="1600" dirty="0" smtClean="0"/>
              <a:t>(vs </a:t>
            </a:r>
            <a:r>
              <a:rPr lang="fr-CA" sz="1600" dirty="0" smtClean="0"/>
              <a:t>données manquantes)</a:t>
            </a:r>
          </a:p>
          <a:p>
            <a:pPr lvl="1"/>
            <a:r>
              <a:rPr lang="fr-CA" sz="1600" dirty="0" smtClean="0"/>
              <a:t>Les </a:t>
            </a:r>
            <a:r>
              <a:rPr lang="fr-CA" sz="1600" dirty="0"/>
              <a:t>séquences climatiques </a:t>
            </a:r>
            <a:r>
              <a:rPr lang="fr-CA" sz="1600" dirty="0" smtClean="0"/>
              <a:t>peuvent </a:t>
            </a:r>
            <a:r>
              <a:rPr lang="fr-CA" sz="1600" dirty="0"/>
              <a:t>ne pas être représentatives du futur</a:t>
            </a:r>
          </a:p>
          <a:p>
            <a:pPr lvl="1"/>
            <a:endParaRPr lang="fr-CA" sz="16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Assemblage de fichiers 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1800" dirty="0" smtClean="0"/>
              <a:t>Identification de l’anomalie climatique: Température moyenne mensuelle</a:t>
            </a:r>
            <a:endParaRPr lang="fr-CA" sz="1600" dirty="0"/>
          </a:p>
          <a:p>
            <a:pPr lvl="1"/>
            <a:endParaRPr lang="fr-CA" sz="16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09" y="1546815"/>
            <a:ext cx="7927181" cy="26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Assemblage de fichiers 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1800" dirty="0" smtClean="0"/>
              <a:t>Sélection des mois représentatifs (en rouge, donnée originale sans insolation)</a:t>
            </a:r>
            <a:endParaRPr lang="fr-CA" sz="1600" dirty="0"/>
          </a:p>
          <a:p>
            <a:pPr lvl="1"/>
            <a:endParaRPr lang="fr-CA" sz="16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26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1416677"/>
            <a:ext cx="8640736" cy="28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7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Assemblage de fichiers 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1800" dirty="0" smtClean="0"/>
              <a:t>Validation: écart absolu moyen de 0.09 </a:t>
            </a:r>
            <a:r>
              <a:rPr lang="fr-CA" sz="1800" dirty="0" err="1" smtClean="0"/>
              <a:t>degC</a:t>
            </a:r>
            <a:r>
              <a:rPr lang="fr-CA" sz="1800" dirty="0" smtClean="0"/>
              <a:t> </a:t>
            </a:r>
            <a:r>
              <a:rPr lang="fr-CA" sz="1600" dirty="0" smtClean="0"/>
              <a:t>(après correction des écarts excessifs)</a:t>
            </a:r>
            <a:endParaRPr lang="fr-CA" sz="1400" dirty="0" smtClean="0"/>
          </a:p>
          <a:p>
            <a:pPr lvl="1"/>
            <a:endParaRPr lang="fr-CA" sz="16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27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1456544"/>
            <a:ext cx="7424707" cy="25604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" y="4067142"/>
            <a:ext cx="7424707" cy="2386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9" y="4305816"/>
            <a:ext cx="7424707" cy="1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Assemblage de fichiers 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1800" dirty="0" smtClean="0"/>
              <a:t>Résultats graphiques</a:t>
            </a:r>
            <a:endParaRPr lang="fr-CA" sz="1400" dirty="0" smtClean="0"/>
          </a:p>
          <a:p>
            <a:pPr lvl="1"/>
            <a:endParaRPr lang="fr-CA" sz="1600" dirty="0" smtClean="0"/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28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6" y="1555844"/>
            <a:ext cx="8709862" cy="2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Assemblage de fichiers </a:t>
            </a:r>
            <a:r>
              <a:rPr lang="fr-CA" sz="3200" dirty="0" smtClean="0"/>
              <a:t>TMY-GW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3598336"/>
          </a:xfrm>
        </p:spPr>
        <p:txBody>
          <a:bodyPr>
            <a:normAutofit/>
          </a:bodyPr>
          <a:lstStyle/>
          <a:p>
            <a:r>
              <a:rPr lang="fr-CA" sz="2400" dirty="0" smtClean="0"/>
              <a:t>Conclusions du mandat externe</a:t>
            </a:r>
          </a:p>
          <a:p>
            <a:pPr lvl="1"/>
            <a:r>
              <a:rPr lang="fr-CA" sz="1800" dirty="0" smtClean="0"/>
              <a:t>Sélection des mois</a:t>
            </a:r>
          </a:p>
          <a:p>
            <a:pPr lvl="2"/>
            <a:r>
              <a:rPr lang="fr-CA" sz="1400" dirty="0" smtClean="0"/>
              <a:t>Basée uniquement sur la température moyenne mensuelle</a:t>
            </a:r>
          </a:p>
          <a:p>
            <a:pPr lvl="2"/>
            <a:r>
              <a:rPr lang="fr-CA" sz="1400" dirty="0" smtClean="0"/>
              <a:t>Corrections requises pour certains mois (pas de données représentatives)</a:t>
            </a:r>
          </a:p>
          <a:p>
            <a:pPr lvl="2"/>
            <a:r>
              <a:rPr lang="fr-CA" sz="1400" dirty="0" smtClean="0"/>
              <a:t>Vérifications ponctuelles des résultats (vs anomalies) donnent de bons résultats</a:t>
            </a:r>
          </a:p>
          <a:p>
            <a:pPr lvl="1"/>
            <a:r>
              <a:rPr lang="fr-CA" sz="1800" dirty="0" smtClean="0"/>
              <a:t>Limitations</a:t>
            </a:r>
          </a:p>
          <a:p>
            <a:pPr lvl="2"/>
            <a:r>
              <a:rPr lang="fr-CA" sz="1400" dirty="0" smtClean="0"/>
              <a:t>Seulement pour RCP4.5, 50</a:t>
            </a:r>
            <a:r>
              <a:rPr lang="fr-CA" sz="1400" baseline="30000" dirty="0" smtClean="0"/>
              <a:t>e</a:t>
            </a:r>
            <a:r>
              <a:rPr lang="fr-CA" sz="1400" dirty="0" smtClean="0"/>
              <a:t> centile</a:t>
            </a:r>
          </a:p>
          <a:p>
            <a:pPr lvl="2"/>
            <a:r>
              <a:rPr lang="fr-CA" sz="1400" dirty="0" smtClean="0"/>
              <a:t>Anomalie de </a:t>
            </a:r>
            <a:r>
              <a:rPr lang="fr-CA" sz="1400" dirty="0"/>
              <a:t>r</a:t>
            </a:r>
            <a:r>
              <a:rPr lang="fr-CA" sz="1400" dirty="0" smtClean="0"/>
              <a:t>ayonnement solaire: la sélection des mois pourrait en tenir mieux compte</a:t>
            </a:r>
          </a:p>
          <a:p>
            <a:pPr lvl="3"/>
            <a:r>
              <a:rPr lang="fr-CA" sz="1200" dirty="0" smtClean="0"/>
              <a:t>La littérature est incertaine à ce sujet, et suggère </a:t>
            </a:r>
            <a:r>
              <a:rPr lang="fr-CA" sz="1200" dirty="0" smtClean="0"/>
              <a:t>qu’il y aura peu de </a:t>
            </a:r>
            <a:r>
              <a:rPr lang="fr-CA" sz="1200" dirty="0" smtClean="0"/>
              <a:t>changements (aérosols </a:t>
            </a:r>
            <a:r>
              <a:rPr lang="fr-CA" sz="1200" dirty="0" smtClean="0">
                <a:sym typeface="Symbol" panose="05050102010706020507" pitchFamily="18" charset="2"/>
              </a:rPr>
              <a:t></a:t>
            </a:r>
            <a:r>
              <a:rPr lang="fr-CA" sz="1200" dirty="0" smtClean="0"/>
              <a:t>)</a:t>
            </a:r>
            <a:endParaRPr lang="fr-CA" sz="1200" dirty="0"/>
          </a:p>
          <a:p>
            <a:pPr lvl="2"/>
            <a:r>
              <a:rPr lang="fr-CA" sz="1400" dirty="0" smtClean="0"/>
              <a:t>Pas de validation détaillée</a:t>
            </a:r>
            <a:endParaRPr lang="fr-CA" sz="1400" dirty="0" smtClean="0"/>
          </a:p>
          <a:p>
            <a:pPr lvl="3"/>
            <a:r>
              <a:rPr lang="fr-CA" sz="1050" dirty="0" smtClean="0"/>
              <a:t>VS anomalies de DJC et de DJR, rayonnement solaire, jours de gel, etc.</a:t>
            </a:r>
          </a:p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 smtClean="0"/>
              <a:t>Modélisation des changements climatiques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4558352" cy="3394472"/>
          </a:xfrm>
        </p:spPr>
        <p:txBody>
          <a:bodyPr>
            <a:normAutofit/>
          </a:bodyPr>
          <a:lstStyle/>
          <a:p>
            <a:r>
              <a:rPr lang="fr-CA" sz="2000" dirty="0" smtClean="0"/>
              <a:t>Scénarios RCP</a:t>
            </a:r>
          </a:p>
          <a:p>
            <a:pPr lvl="1"/>
            <a:r>
              <a:rPr lang="fr-CA" sz="1600" dirty="0" smtClean="0"/>
              <a:t>Émissions </a:t>
            </a:r>
            <a:r>
              <a:rPr lang="fr-CA" sz="1600" dirty="0" smtClean="0"/>
              <a:t>de GES </a:t>
            </a:r>
            <a:r>
              <a:rPr lang="fr-CA" sz="1600" dirty="0" smtClean="0"/>
              <a:t>« arbitraire »</a:t>
            </a:r>
          </a:p>
          <a:p>
            <a:pPr lvl="1"/>
            <a:r>
              <a:rPr lang="fr-CA" sz="1600" dirty="0" smtClean="0"/>
              <a:t>Conséquence: «</a:t>
            </a:r>
            <a:r>
              <a:rPr lang="fr-CA" sz="1600" dirty="0" smtClean="0"/>
              <a:t> forçage radiatif » (W/m²</a:t>
            </a:r>
            <a:r>
              <a:rPr lang="fr-CA" sz="1600" dirty="0" smtClean="0"/>
              <a:t>) ayant impact sur le climat</a:t>
            </a:r>
            <a:endParaRPr lang="fr-CA" sz="1600" dirty="0" smtClean="0"/>
          </a:p>
          <a:p>
            <a:r>
              <a:rPr lang="fr-CA" sz="2000" dirty="0"/>
              <a:t>Pas une prédiction </a:t>
            </a:r>
            <a:r>
              <a:rPr lang="fr-CA" sz="2000" dirty="0" smtClean="0"/>
              <a:t>des émissions futures</a:t>
            </a:r>
          </a:p>
          <a:p>
            <a:pPr lvl="1"/>
            <a:r>
              <a:rPr lang="fr-CA" sz="1600" dirty="0" smtClean="0"/>
              <a:t>Pour comprendre les incertitudes et la sensibilité</a:t>
            </a:r>
            <a:endParaRPr lang="fr-CA" sz="1600" dirty="0" smtClean="0"/>
          </a:p>
          <a:p>
            <a:r>
              <a:rPr lang="fr-CA" sz="1600" dirty="0" smtClean="0"/>
              <a:t>Remplace </a:t>
            </a:r>
            <a:r>
              <a:rPr lang="fr-CA" sz="1600" dirty="0" smtClean="0"/>
              <a:t>les scénarios SRES utilisés pour les </a:t>
            </a:r>
            <a:r>
              <a:rPr lang="fr-CA" sz="1600" dirty="0" smtClean="0"/>
              <a:t>rapports du GIEC </a:t>
            </a:r>
            <a:r>
              <a:rPr lang="fr-CA" sz="1600" dirty="0" smtClean="0"/>
              <a:t>TAR (« AR3 ») et AR4.</a:t>
            </a:r>
          </a:p>
        </p:txBody>
      </p:sp>
      <p:pic>
        <p:nvPicPr>
          <p:cNvPr id="1026" name="Picture 2" descr="https://upload.wikimedia.org/wikipedia/commons/thumb/3/3e/All_forcing_agents_CO2_equivalent_concentration.png/1024px-All_forcing_agents_CO2_equivalent_concen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68" y="1200151"/>
            <a:ext cx="3836987" cy="3068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Données et 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dirty="0" smtClean="0"/>
              <a:t>Rapport sur le climat changeant du Canada (ECCC, 2019)</a:t>
            </a:r>
          </a:p>
          <a:p>
            <a:pPr lvl="1"/>
            <a:r>
              <a:rPr lang="fr-CA" sz="1400" dirty="0">
                <a:hlinkClick r:id="rId2"/>
              </a:rPr>
              <a:t>https://changingclimate.ca/CCCR2019/fr/</a:t>
            </a:r>
            <a:endParaRPr lang="fr-CA" sz="1400" dirty="0"/>
          </a:p>
          <a:p>
            <a:r>
              <a:rPr lang="fr-CA" sz="1800" dirty="0" smtClean="0"/>
              <a:t>Vers l’adaptation – Synthèse des connaissances sur les changements climatiques au Québec (Ouranos, 2015)</a:t>
            </a:r>
          </a:p>
          <a:p>
            <a:pPr lvl="1"/>
            <a:r>
              <a:rPr lang="fr-CA" sz="1400" dirty="0">
                <a:hlinkClick r:id="rId3"/>
              </a:rPr>
              <a:t>https://www.ouranos.ca/synthese-2015/</a:t>
            </a:r>
            <a:endParaRPr lang="fr-CA" sz="1400" dirty="0" smtClean="0"/>
          </a:p>
          <a:p>
            <a:r>
              <a:rPr lang="fr-CA" sz="1800" dirty="0" smtClean="0"/>
              <a:t>Convertisseur </a:t>
            </a:r>
            <a:r>
              <a:rPr lang="fr-CA" sz="1800" dirty="0"/>
              <a:t>de fichier EPW </a:t>
            </a:r>
            <a:r>
              <a:rPr lang="fr-CA" sz="1800" dirty="0" smtClean="0"/>
              <a:t>&lt;--&gt; </a:t>
            </a:r>
            <a:r>
              <a:rPr lang="fr-CA" sz="1800" dirty="0"/>
              <a:t>BIN</a:t>
            </a:r>
          </a:p>
          <a:p>
            <a:pPr lvl="1"/>
            <a:r>
              <a:rPr lang="fr-CA" sz="1400" dirty="0">
                <a:hlinkClick r:id="rId4"/>
              </a:rPr>
              <a:t>http://</a:t>
            </a:r>
            <a:r>
              <a:rPr lang="fr-CA" sz="1400" dirty="0" smtClean="0">
                <a:hlinkClick r:id="rId4"/>
              </a:rPr>
              <a:t>doe2.com/index_Wth.html</a:t>
            </a:r>
            <a:endParaRPr lang="fr-CA" sz="1400" dirty="0" smtClean="0"/>
          </a:p>
          <a:p>
            <a:pPr lvl="1"/>
            <a:r>
              <a:rPr lang="fr-CA" sz="1400" dirty="0">
                <a:hlinkClick r:id="rId5"/>
              </a:rPr>
              <a:t>https://bigladdersoftware.com/projects/elements</a:t>
            </a:r>
            <a:r>
              <a:rPr lang="fr-CA" sz="1400" dirty="0" smtClean="0">
                <a:hlinkClick r:id="rId5"/>
              </a:rPr>
              <a:t>/</a:t>
            </a:r>
            <a:endParaRPr lang="fr-CA" sz="1600" dirty="0"/>
          </a:p>
          <a:p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6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Données et 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Données climatiques</a:t>
            </a:r>
          </a:p>
          <a:p>
            <a:pPr lvl="1"/>
            <a:r>
              <a:rPr lang="fr-CA" sz="1600" dirty="0" smtClean="0"/>
              <a:t>ECCC, Données </a:t>
            </a:r>
            <a:r>
              <a:rPr lang="fr-CA" sz="1600" dirty="0"/>
              <a:t>climatiques historiques, normales climatiques et autres</a:t>
            </a:r>
          </a:p>
          <a:p>
            <a:pPr lvl="2"/>
            <a:r>
              <a:rPr lang="fr-CA" sz="1200" dirty="0">
                <a:hlinkClick r:id="rId2"/>
              </a:rPr>
              <a:t>http://climat.meteo.gc.ca/</a:t>
            </a:r>
            <a:endParaRPr lang="fr-CA" sz="1200" dirty="0"/>
          </a:p>
          <a:p>
            <a:pPr lvl="1"/>
            <a:r>
              <a:rPr lang="fr-CA" sz="1600" dirty="0"/>
              <a:t>Ensembles de données climatiques en génie</a:t>
            </a:r>
          </a:p>
          <a:p>
            <a:pPr lvl="2"/>
            <a:r>
              <a:rPr lang="fr-CA" sz="1200" dirty="0">
                <a:hlinkClick r:id="rId3"/>
              </a:rPr>
              <a:t>http://climat.meteo.gc.ca/prods_servs/engineering_f.html</a:t>
            </a:r>
            <a:endParaRPr lang="fr-CA" sz="1200" dirty="0"/>
          </a:p>
          <a:p>
            <a:pPr lvl="1"/>
            <a:r>
              <a:rPr lang="fr-CA" sz="1600" dirty="0" smtClean="0"/>
              <a:t>ECCC, Des données climatiques pour assurer l’avenir du Canada</a:t>
            </a:r>
            <a:endParaRPr lang="fr-CA" sz="1600" dirty="0"/>
          </a:p>
          <a:p>
            <a:pPr lvl="2"/>
            <a:r>
              <a:rPr lang="fr-CA" sz="1200" dirty="0">
                <a:hlinkClick r:id="rId4"/>
              </a:rPr>
              <a:t>https://</a:t>
            </a:r>
            <a:r>
              <a:rPr lang="fr-CA" sz="1200" dirty="0" smtClean="0">
                <a:hlinkClick r:id="rId4"/>
              </a:rPr>
              <a:t>donneesclimatiques.ca</a:t>
            </a:r>
            <a:r>
              <a:rPr lang="fr-CA" sz="1200" dirty="0" smtClean="0"/>
              <a:t>/</a:t>
            </a:r>
          </a:p>
          <a:p>
            <a:pPr lvl="1"/>
            <a:r>
              <a:rPr lang="fr-CA" sz="1600" dirty="0" smtClean="0"/>
              <a:t>Ouranos, Portraits climatiques</a:t>
            </a:r>
          </a:p>
          <a:p>
            <a:pPr lvl="2"/>
            <a:r>
              <a:rPr lang="fr-CA" sz="1200" dirty="0" smtClean="0">
                <a:hlinkClick r:id="rId5"/>
              </a:rPr>
              <a:t>https</a:t>
            </a:r>
            <a:r>
              <a:rPr lang="fr-CA" sz="1200" dirty="0">
                <a:hlinkClick r:id="rId5"/>
              </a:rPr>
              <a:t>://www.ouranos.ca/portraitsclimatiques</a:t>
            </a:r>
            <a:r>
              <a:rPr lang="fr-CA" sz="1200" dirty="0" smtClean="0">
                <a:hlinkClick r:id="rId5"/>
              </a:rPr>
              <a:t>/#/</a:t>
            </a:r>
            <a:endParaRPr lang="fr-CA" sz="1200" dirty="0" smtClean="0"/>
          </a:p>
          <a:p>
            <a:pPr lvl="1"/>
            <a:r>
              <a:rPr lang="fr-CA" sz="1600" dirty="0" err="1" smtClean="0"/>
              <a:t>North</a:t>
            </a:r>
            <a:r>
              <a:rPr lang="fr-CA" sz="1600" dirty="0" smtClean="0"/>
              <a:t> American </a:t>
            </a:r>
            <a:r>
              <a:rPr lang="fr-CA" sz="1600" dirty="0" err="1" smtClean="0"/>
              <a:t>Regional</a:t>
            </a:r>
            <a:r>
              <a:rPr lang="fr-CA" sz="1600" dirty="0" smtClean="0"/>
              <a:t> Climate Change </a:t>
            </a:r>
            <a:r>
              <a:rPr lang="fr-CA" sz="1600" dirty="0" err="1" smtClean="0"/>
              <a:t>Assessment</a:t>
            </a:r>
            <a:r>
              <a:rPr lang="fr-CA" sz="1600" dirty="0" smtClean="0"/>
              <a:t> Program</a:t>
            </a:r>
          </a:p>
          <a:p>
            <a:pPr lvl="2"/>
            <a:r>
              <a:rPr lang="fr-CA" sz="1200" dirty="0" smtClean="0">
                <a:hlinkClick r:id="rId6"/>
              </a:rPr>
              <a:t>http</a:t>
            </a:r>
            <a:r>
              <a:rPr lang="fr-CA" sz="1200" dirty="0">
                <a:hlinkClick r:id="rId6"/>
              </a:rPr>
              <a:t>://</a:t>
            </a:r>
            <a:r>
              <a:rPr lang="fr-CA" sz="1200" dirty="0" smtClean="0">
                <a:hlinkClick r:id="rId6"/>
              </a:rPr>
              <a:t>www.narccap.ucar.edu/results/seas-delta-maps/wrfg-ccsm-results.html</a:t>
            </a:r>
            <a:endParaRPr lang="fr-CA" sz="1200" dirty="0" smtClean="0"/>
          </a:p>
          <a:p>
            <a:pPr lvl="2"/>
            <a:endParaRPr lang="fr-CA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2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Données et 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Articles sur la transformation de fichiers TMY</a:t>
            </a:r>
          </a:p>
          <a:p>
            <a:pPr lvl="1"/>
            <a:r>
              <a:rPr lang="fr-CA" sz="1400" dirty="0" err="1" smtClean="0"/>
              <a:t>Belcher</a:t>
            </a:r>
            <a:r>
              <a:rPr lang="fr-CA" sz="1400" dirty="0" smtClean="0"/>
              <a:t>, SE, et al. « </a:t>
            </a:r>
            <a:r>
              <a:rPr lang="fr-CA" sz="1400" dirty="0" err="1" smtClean="0"/>
              <a:t>Constructing</a:t>
            </a:r>
            <a:r>
              <a:rPr lang="fr-CA" sz="1400" dirty="0" smtClean="0"/>
              <a:t> design </a:t>
            </a:r>
            <a:r>
              <a:rPr lang="fr-CA" sz="1400" dirty="0" err="1" smtClean="0"/>
              <a:t>weather</a:t>
            </a:r>
            <a:r>
              <a:rPr lang="fr-CA" sz="1400" dirty="0" smtClean="0"/>
              <a:t> data for future </a:t>
            </a:r>
            <a:r>
              <a:rPr lang="fr-CA" sz="1400" dirty="0" err="1" smtClean="0"/>
              <a:t>climates</a:t>
            </a:r>
            <a:r>
              <a:rPr lang="fr-CA" sz="1400" dirty="0" smtClean="0"/>
              <a:t>. » Building Service Engineering, CIBSE, 2005.</a:t>
            </a:r>
          </a:p>
          <a:p>
            <a:pPr lvl="1"/>
            <a:r>
              <a:rPr lang="fr-CA" sz="1400" dirty="0" err="1" smtClean="0"/>
              <a:t>Jentsch</a:t>
            </a:r>
            <a:r>
              <a:rPr lang="fr-CA" sz="1400" dirty="0" smtClean="0"/>
              <a:t>, MF, et al. « Climate change future </a:t>
            </a:r>
            <a:r>
              <a:rPr lang="fr-CA" sz="1400" dirty="0" err="1" smtClean="0"/>
              <a:t>proofing</a:t>
            </a:r>
            <a:r>
              <a:rPr lang="fr-CA" sz="1400" dirty="0" smtClean="0"/>
              <a:t> of buildings – </a:t>
            </a:r>
            <a:r>
              <a:rPr lang="fr-CA" sz="1400" dirty="0" err="1" smtClean="0"/>
              <a:t>Generation</a:t>
            </a:r>
            <a:r>
              <a:rPr lang="fr-CA" sz="1400" dirty="0" smtClean="0"/>
              <a:t> and </a:t>
            </a:r>
            <a:r>
              <a:rPr lang="fr-CA" sz="1400" dirty="0" err="1" smtClean="0"/>
              <a:t>assessment</a:t>
            </a:r>
            <a:r>
              <a:rPr lang="fr-CA" sz="1400" dirty="0" smtClean="0"/>
              <a:t> of building simulation </a:t>
            </a:r>
            <a:r>
              <a:rPr lang="fr-CA" sz="1400" dirty="0" err="1" smtClean="0"/>
              <a:t>weather</a:t>
            </a:r>
            <a:r>
              <a:rPr lang="fr-CA" sz="1400" dirty="0" smtClean="0"/>
              <a:t> files. » </a:t>
            </a:r>
            <a:r>
              <a:rPr lang="fr-CA" sz="1400" dirty="0" err="1" smtClean="0"/>
              <a:t>Energy</a:t>
            </a:r>
            <a:r>
              <a:rPr lang="fr-CA" sz="1400" dirty="0" smtClean="0"/>
              <a:t> and Buildings, Elsevier, 2007.</a:t>
            </a:r>
          </a:p>
          <a:p>
            <a:pPr lvl="1"/>
            <a:r>
              <a:rPr lang="fr-CA" sz="1400" dirty="0" err="1" smtClean="0"/>
              <a:t>Troup</a:t>
            </a:r>
            <a:r>
              <a:rPr lang="fr-CA" sz="1400" dirty="0" smtClean="0"/>
              <a:t>, L, et al. « Morphing Climate Data to </a:t>
            </a:r>
            <a:r>
              <a:rPr lang="fr-CA" sz="1400" dirty="0" err="1" smtClean="0"/>
              <a:t>Simulate</a:t>
            </a:r>
            <a:r>
              <a:rPr lang="fr-CA" sz="1400" dirty="0" smtClean="0"/>
              <a:t> </a:t>
            </a:r>
            <a:r>
              <a:rPr lang="fr-CA" sz="1400" dirty="0" err="1" smtClean="0"/>
              <a:t>Energy</a:t>
            </a:r>
            <a:r>
              <a:rPr lang="fr-CA" sz="1400" dirty="0" smtClean="0"/>
              <a:t> </a:t>
            </a:r>
            <a:r>
              <a:rPr lang="fr-CA" sz="1400" dirty="0" err="1" smtClean="0"/>
              <a:t>Consumption</a:t>
            </a:r>
            <a:r>
              <a:rPr lang="fr-CA" sz="1400" dirty="0" smtClean="0"/>
              <a:t>. » Building Performance </a:t>
            </a:r>
            <a:r>
              <a:rPr lang="fr-CA" sz="1400" dirty="0" err="1" smtClean="0"/>
              <a:t>Modeling</a:t>
            </a:r>
            <a:r>
              <a:rPr lang="fr-CA" sz="1400" dirty="0" smtClean="0"/>
              <a:t> </a:t>
            </a:r>
            <a:r>
              <a:rPr lang="fr-CA" sz="1400" dirty="0" err="1" smtClean="0"/>
              <a:t>Conference</a:t>
            </a:r>
            <a:r>
              <a:rPr lang="fr-CA" sz="1400" dirty="0" smtClean="0"/>
              <a:t> (</a:t>
            </a:r>
            <a:r>
              <a:rPr lang="fr-CA" sz="1400" dirty="0" err="1" smtClean="0"/>
              <a:t>SimBuild</a:t>
            </a:r>
            <a:r>
              <a:rPr lang="fr-CA" sz="1400" dirty="0" smtClean="0"/>
              <a:t>), ASHRAE/IBPSA-USA, 2016.</a:t>
            </a:r>
          </a:p>
          <a:p>
            <a:pPr lvl="1"/>
            <a:r>
              <a:rPr lang="fr-CA" sz="1400" dirty="0" smtClean="0"/>
              <a:t>Dickinson, R, et al. « </a:t>
            </a:r>
            <a:r>
              <a:rPr lang="fr-CA" sz="1400" dirty="0" err="1" smtClean="0"/>
              <a:t>Generating</a:t>
            </a:r>
            <a:r>
              <a:rPr lang="fr-CA" sz="1400" dirty="0" smtClean="0"/>
              <a:t> Future </a:t>
            </a:r>
            <a:r>
              <a:rPr lang="fr-CA" sz="1400" dirty="0" err="1" smtClean="0"/>
              <a:t>Weather</a:t>
            </a:r>
            <a:r>
              <a:rPr lang="fr-CA" sz="1400" dirty="0" smtClean="0"/>
              <a:t> Files for </a:t>
            </a:r>
            <a:r>
              <a:rPr lang="fr-CA" sz="1400" dirty="0" err="1" smtClean="0"/>
              <a:t>Resilience</a:t>
            </a:r>
            <a:r>
              <a:rPr lang="fr-CA" sz="1400" dirty="0" smtClean="0"/>
              <a:t>. » 36th International </a:t>
            </a:r>
            <a:r>
              <a:rPr lang="fr-CA" sz="1400" dirty="0" err="1" smtClean="0"/>
              <a:t>Conference</a:t>
            </a:r>
            <a:r>
              <a:rPr lang="fr-CA" sz="1400" dirty="0" smtClean="0"/>
              <a:t> on Passive and </a:t>
            </a:r>
            <a:r>
              <a:rPr lang="fr-CA" sz="1400" dirty="0" err="1" smtClean="0"/>
              <a:t>Low</a:t>
            </a:r>
            <a:r>
              <a:rPr lang="fr-CA" sz="1400" dirty="0" smtClean="0"/>
              <a:t> </a:t>
            </a:r>
            <a:r>
              <a:rPr lang="fr-CA" sz="1400" dirty="0" err="1" smtClean="0"/>
              <a:t>Energy</a:t>
            </a:r>
            <a:r>
              <a:rPr lang="fr-CA" sz="1400" dirty="0" smtClean="0"/>
              <a:t> Architecture (PLEA), 2016.</a:t>
            </a:r>
          </a:p>
          <a:p>
            <a:pPr lvl="1"/>
            <a:r>
              <a:rPr lang="fr-CA" sz="1400" dirty="0" err="1" smtClean="0"/>
              <a:t>Moazami</a:t>
            </a:r>
            <a:r>
              <a:rPr lang="fr-CA" sz="1400" dirty="0" smtClean="0"/>
              <a:t>, A, et al. « Critical </a:t>
            </a:r>
            <a:r>
              <a:rPr lang="fr-CA" sz="1400" dirty="0" err="1" smtClean="0"/>
              <a:t>Analysis</a:t>
            </a:r>
            <a:r>
              <a:rPr lang="fr-CA" sz="1400" dirty="0" smtClean="0"/>
              <a:t> of Software Tools </a:t>
            </a:r>
            <a:r>
              <a:rPr lang="fr-CA" sz="1400" dirty="0" err="1" smtClean="0"/>
              <a:t>Aimed</a:t>
            </a:r>
            <a:r>
              <a:rPr lang="fr-CA" sz="1400" dirty="0" smtClean="0"/>
              <a:t> at </a:t>
            </a:r>
            <a:r>
              <a:rPr lang="fr-CA" sz="1400" dirty="0" err="1" smtClean="0"/>
              <a:t>Generating</a:t>
            </a:r>
            <a:r>
              <a:rPr lang="fr-CA" sz="1400" dirty="0" smtClean="0"/>
              <a:t> Future </a:t>
            </a:r>
            <a:r>
              <a:rPr lang="fr-CA" sz="1400" dirty="0" err="1" smtClean="0"/>
              <a:t>Weather</a:t>
            </a:r>
            <a:r>
              <a:rPr lang="fr-CA" sz="1400" dirty="0" smtClean="0"/>
              <a:t> Files </a:t>
            </a:r>
            <a:r>
              <a:rPr lang="fr-CA" sz="1400" dirty="0" err="1" smtClean="0"/>
              <a:t>with</a:t>
            </a:r>
            <a:r>
              <a:rPr lang="fr-CA" sz="1400" dirty="0" smtClean="0"/>
              <a:t> a </a:t>
            </a:r>
            <a:r>
              <a:rPr lang="fr-CA" sz="1400" dirty="0" err="1" smtClean="0"/>
              <a:t>view</a:t>
            </a:r>
            <a:r>
              <a:rPr lang="fr-CA" sz="1400" dirty="0" smtClean="0"/>
              <a:t> to </a:t>
            </a:r>
            <a:r>
              <a:rPr lang="fr-CA" sz="1400" dirty="0" err="1" smtClean="0"/>
              <a:t>their</a:t>
            </a:r>
            <a:r>
              <a:rPr lang="fr-CA" sz="1400" dirty="0" smtClean="0"/>
              <a:t> use in Building Performance Simulation. » 11th </a:t>
            </a:r>
            <a:r>
              <a:rPr lang="fr-CA" sz="1400" dirty="0" err="1" smtClean="0"/>
              <a:t>Nordic</a:t>
            </a:r>
            <a:r>
              <a:rPr lang="fr-CA" sz="1400" dirty="0" smtClean="0"/>
              <a:t> Symposium on Building </a:t>
            </a:r>
            <a:r>
              <a:rPr lang="fr-CA" sz="1400" dirty="0" err="1" smtClean="0"/>
              <a:t>Physics</a:t>
            </a:r>
            <a:r>
              <a:rPr lang="fr-CA" sz="1400" dirty="0" smtClean="0"/>
              <a:t>, 2017.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3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</a:pPr>
            <a:endParaRPr lang="fr-CA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fr-CA" sz="16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fr-CA" sz="1600" dirty="0" smtClean="0">
                <a:cs typeface="Arial" pitchFamily="34" charset="0"/>
              </a:rPr>
              <a:t>Frédéric Genest, </a:t>
            </a:r>
            <a:r>
              <a:rPr lang="fr-CA" sz="1600" dirty="0" err="1" smtClean="0">
                <a:cs typeface="Arial" pitchFamily="34" charset="0"/>
              </a:rPr>
              <a:t>ing</a:t>
            </a:r>
            <a:r>
              <a:rPr lang="fr-CA" sz="1600" dirty="0" smtClean="0">
                <a:cs typeface="Arial" pitchFamily="34" charset="0"/>
              </a:rPr>
              <a:t>., </a:t>
            </a:r>
            <a:r>
              <a:rPr lang="fr-CA" sz="1600" dirty="0" err="1" smtClean="0">
                <a:cs typeface="Arial" pitchFamily="34" charset="0"/>
              </a:rPr>
              <a:t>M.Sc.A</a:t>
            </a:r>
            <a:r>
              <a:rPr lang="fr-CA" sz="1600" dirty="0" smtClean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fr-CA" sz="1600" dirty="0" smtClean="0">
                <a:cs typeface="Arial" pitchFamily="34" charset="0"/>
              </a:rPr>
              <a:t>Ingénieur </a:t>
            </a:r>
            <a:r>
              <a:rPr lang="fr-CA" sz="1600" dirty="0">
                <a:cs typeface="Arial" pitchFamily="34" charset="0"/>
              </a:rPr>
              <a:t>de </a:t>
            </a:r>
            <a:r>
              <a:rPr lang="fr-CA" sz="1600" dirty="0" smtClean="0">
                <a:cs typeface="Arial" pitchFamily="34" charset="0"/>
              </a:rPr>
              <a:t>recherche</a:t>
            </a:r>
            <a:endParaRPr lang="fr-CA" sz="1600" dirty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fr-CA" sz="16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fr-CA" sz="1600" dirty="0" smtClean="0">
                <a:cs typeface="Arial" pitchFamily="34" charset="0"/>
              </a:rPr>
              <a:t>Secteur </a:t>
            </a:r>
            <a:r>
              <a:rPr lang="fr-CA" sz="1600" dirty="0">
                <a:cs typeface="Arial" pitchFamily="34" charset="0"/>
              </a:rPr>
              <a:t>de l’innovation et de la technologie de l’énergie</a:t>
            </a:r>
            <a:endParaRPr lang="en-CA" sz="1600" dirty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fr-CA" sz="1600" dirty="0" err="1" smtClean="0">
                <a:cs typeface="Arial" pitchFamily="34" charset="0"/>
              </a:rPr>
              <a:t>CanmetENERGIE</a:t>
            </a:r>
            <a:r>
              <a:rPr lang="fr-CA" sz="1600" dirty="0" smtClean="0">
                <a:cs typeface="Arial" pitchFamily="34" charset="0"/>
              </a:rPr>
              <a:t> à Varennes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fr-CA" sz="1600" dirty="0" smtClean="0">
                <a:cs typeface="Arial" pitchFamily="34" charset="0"/>
              </a:rPr>
              <a:t>Ressources </a:t>
            </a:r>
            <a:r>
              <a:rPr lang="fr-CA" sz="1600" dirty="0">
                <a:cs typeface="Arial" pitchFamily="34" charset="0"/>
              </a:rPr>
              <a:t>naturelles Canada </a:t>
            </a:r>
          </a:p>
          <a:p>
            <a:pPr marL="0" indent="0">
              <a:buNone/>
            </a:pPr>
            <a:endParaRPr lang="en-US" sz="1600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frederic.genest2@canada.ca</a:t>
            </a: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75331" y="423719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97" y="1885643"/>
            <a:ext cx="3062926" cy="18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/>
              <a:t>Modélisation </a:t>
            </a:r>
            <a:r>
              <a:rPr lang="fr-CA" sz="3200" dirty="0" smtClean="0"/>
              <a:t>des changements </a:t>
            </a:r>
            <a:r>
              <a:rPr lang="fr-CA" sz="3200" dirty="0"/>
              <a:t>climatiques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fr-CA" sz="2000" dirty="0" smtClean="0"/>
              <a:t>Scénarios </a:t>
            </a:r>
            <a:r>
              <a:rPr lang="fr-CA" sz="2000" dirty="0" smtClean="0"/>
              <a:t>RCP</a:t>
            </a:r>
          </a:p>
          <a:p>
            <a:pPr lvl="1"/>
            <a:r>
              <a:rPr lang="fr-CA" sz="1800" dirty="0" smtClean="0">
                <a:solidFill>
                  <a:srgbClr val="C00000"/>
                </a:solidFill>
              </a:rPr>
              <a:t>RCP8.5: Augmentation des GES avec le temps, cumulant à de hautes concentrations (8.5 W/m², 1370 ppm CO</a:t>
            </a:r>
            <a:r>
              <a:rPr lang="fr-CA" sz="1800" baseline="-25000" dirty="0" smtClean="0">
                <a:solidFill>
                  <a:srgbClr val="C00000"/>
                </a:solidFill>
              </a:rPr>
              <a:t>2</a:t>
            </a:r>
            <a:r>
              <a:rPr lang="fr-CA" sz="1800" dirty="0" smtClean="0">
                <a:solidFill>
                  <a:srgbClr val="C00000"/>
                </a:solidFill>
              </a:rPr>
              <a:t>, +4.9 </a:t>
            </a:r>
            <a:r>
              <a:rPr lang="fr-CA" sz="1800" dirty="0" smtClean="0">
                <a:solidFill>
                  <a:srgbClr val="C00000"/>
                </a:solidFill>
                <a:sym typeface="Symbol" panose="05050102010706020507" pitchFamily="18" charset="2"/>
              </a:rPr>
              <a:t>C)</a:t>
            </a:r>
          </a:p>
          <a:p>
            <a:pPr lvl="2"/>
            <a:r>
              <a:rPr lang="fr-CA" sz="1400" dirty="0" smtClean="0">
                <a:solidFill>
                  <a:srgbClr val="C00000"/>
                </a:solidFill>
              </a:rPr>
              <a:t>SRES </a:t>
            </a:r>
            <a:r>
              <a:rPr lang="fr-CA" sz="1400" dirty="0" smtClean="0">
                <a:solidFill>
                  <a:srgbClr val="C00000"/>
                </a:solidFill>
              </a:rPr>
              <a:t>A1F1/A2 – Croissance rapide et usage important des énergies fossiles</a:t>
            </a:r>
          </a:p>
          <a:p>
            <a:pPr lvl="1"/>
            <a:r>
              <a:rPr lang="fr-CA" sz="1800" dirty="0" smtClean="0">
                <a:solidFill>
                  <a:schemeClr val="bg1">
                    <a:lumMod val="65000"/>
                  </a:schemeClr>
                </a:solidFill>
              </a:rPr>
              <a:t>RCP6: Stabilisation des émissions en 2100 </a:t>
            </a:r>
            <a:r>
              <a:rPr lang="fr-CA" sz="1800" dirty="0" smtClean="0">
                <a:solidFill>
                  <a:schemeClr val="bg1">
                    <a:lumMod val="65000"/>
                  </a:schemeClr>
                </a:solidFill>
              </a:rPr>
              <a:t>(6 W/m², </a:t>
            </a:r>
            <a:r>
              <a:rPr lang="fr-CA" sz="1800" dirty="0" smtClean="0">
                <a:solidFill>
                  <a:schemeClr val="bg1">
                    <a:lumMod val="65000"/>
                  </a:schemeClr>
                </a:solidFill>
              </a:rPr>
              <a:t>+3.0 </a:t>
            </a:r>
            <a:r>
              <a:rPr lang="fr-CA" sz="18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</a:t>
            </a:r>
            <a:r>
              <a:rPr lang="fr-CA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C)</a:t>
            </a:r>
          </a:p>
          <a:p>
            <a:pPr lvl="2"/>
            <a:r>
              <a:rPr lang="fr-CA" sz="1400" dirty="0" smtClean="0">
                <a:solidFill>
                  <a:schemeClr val="bg1">
                    <a:lumMod val="65000"/>
                  </a:schemeClr>
                </a:solidFill>
              </a:rPr>
              <a:t>SRES A1B/B2 – Solutions locales durables, croissance ralentie</a:t>
            </a:r>
          </a:p>
          <a:p>
            <a:pPr lvl="1"/>
            <a:r>
              <a:rPr lang="fr-CA" sz="1800" dirty="0" smtClean="0"/>
              <a:t>RCP4.5: Stabilisation des émissions en 2100 </a:t>
            </a:r>
            <a:r>
              <a:rPr lang="fr-CA" sz="1800" dirty="0" smtClean="0"/>
              <a:t>(4.5 W/m², </a:t>
            </a:r>
            <a:r>
              <a:rPr lang="fr-CA" sz="1800" dirty="0" smtClean="0"/>
              <a:t>+2.4 </a:t>
            </a:r>
            <a:r>
              <a:rPr lang="fr-CA" sz="1800" dirty="0">
                <a:sym typeface="Symbol" panose="05050102010706020507" pitchFamily="18" charset="2"/>
              </a:rPr>
              <a:t></a:t>
            </a:r>
            <a:r>
              <a:rPr lang="fr-CA" sz="1800" dirty="0" smtClean="0">
                <a:sym typeface="Symbol" panose="05050102010706020507" pitchFamily="18" charset="2"/>
              </a:rPr>
              <a:t>C)</a:t>
            </a:r>
          </a:p>
          <a:p>
            <a:pPr lvl="2"/>
            <a:r>
              <a:rPr lang="fr-CA" sz="1400" dirty="0" smtClean="0"/>
              <a:t>SRES B1 – Concertation mondiale, changements rapides, technologies propres/efficaces</a:t>
            </a:r>
            <a:endParaRPr lang="fr-CA" sz="1000" dirty="0" smtClean="0"/>
          </a:p>
          <a:p>
            <a:pPr lvl="1"/>
            <a:r>
              <a:rPr lang="fr-CA" sz="1800" dirty="0" smtClean="0">
                <a:solidFill>
                  <a:srgbClr val="00B050"/>
                </a:solidFill>
              </a:rPr>
              <a:t>RCP2.6: </a:t>
            </a:r>
            <a:r>
              <a:rPr lang="fr-CA" sz="1800" dirty="0" smtClean="0">
                <a:solidFill>
                  <a:srgbClr val="00B050"/>
                </a:solidFill>
              </a:rPr>
              <a:t>Stabilisation rapide et diminution par la suite (+</a:t>
            </a:r>
            <a:r>
              <a:rPr lang="fr-CA" sz="1800" dirty="0" smtClean="0">
                <a:solidFill>
                  <a:srgbClr val="00B050"/>
                </a:solidFill>
              </a:rPr>
              <a:t>1.5 </a:t>
            </a:r>
            <a:r>
              <a:rPr lang="fr-CA" sz="1800" dirty="0">
                <a:solidFill>
                  <a:srgbClr val="00B050"/>
                </a:solidFill>
                <a:sym typeface="Symbol" panose="05050102010706020507" pitchFamily="18" charset="2"/>
              </a:rPr>
              <a:t></a:t>
            </a:r>
            <a:r>
              <a:rPr lang="fr-CA" sz="1800" dirty="0" smtClean="0">
                <a:solidFill>
                  <a:srgbClr val="00B050"/>
                </a:solidFill>
                <a:sym typeface="Symbol" panose="05050102010706020507" pitchFamily="18" charset="2"/>
              </a:rPr>
              <a:t>C)</a:t>
            </a:r>
          </a:p>
          <a:p>
            <a:pPr lvl="2"/>
            <a:r>
              <a:rPr lang="fr-CA" sz="1400" dirty="0" smtClean="0">
                <a:solidFill>
                  <a:srgbClr val="00B050"/>
                </a:solidFill>
              </a:rPr>
              <a:t>Plafond à 3.1 W/m² (2050) et réduction par la suite jusqu’à 2.6 W/m² (2100)</a:t>
            </a:r>
          </a:p>
          <a:p>
            <a:pPr lvl="2"/>
            <a:r>
              <a:rPr lang="fr-CA" sz="1400" dirty="0" smtClean="0">
                <a:solidFill>
                  <a:srgbClr val="00B050"/>
                </a:solidFill>
              </a:rPr>
              <a:t>Aucun </a:t>
            </a:r>
            <a:r>
              <a:rPr lang="fr-CA" sz="1400" dirty="0" smtClean="0">
                <a:solidFill>
                  <a:srgbClr val="00B050"/>
                </a:solidFill>
              </a:rPr>
              <a:t>équivalent SRES - </a:t>
            </a:r>
            <a:r>
              <a:rPr lang="fr-CA" sz="1400" dirty="0">
                <a:solidFill>
                  <a:srgbClr val="00B050"/>
                </a:solidFill>
              </a:rPr>
              <a:t> </a:t>
            </a:r>
            <a:r>
              <a:rPr lang="fr-CA" sz="1400" dirty="0" smtClean="0">
                <a:solidFill>
                  <a:srgbClr val="00B050"/>
                </a:solidFill>
              </a:rPr>
              <a:t>Réduction </a:t>
            </a:r>
            <a:r>
              <a:rPr lang="fr-CA" sz="1400" dirty="0">
                <a:solidFill>
                  <a:srgbClr val="00B050"/>
                </a:solidFill>
              </a:rPr>
              <a:t>substantielle des émissions de </a:t>
            </a:r>
            <a:r>
              <a:rPr lang="fr-CA" sz="1400" dirty="0" smtClean="0">
                <a:solidFill>
                  <a:srgbClr val="00B050"/>
                </a:solidFill>
              </a:rPr>
              <a:t>GES</a:t>
            </a:r>
            <a:endParaRPr lang="fr-CA" sz="1400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 smtClean="0"/>
              <a:t>Modélisation des changements climatiques</a:t>
            </a:r>
            <a:endParaRPr lang="fr-CA" sz="32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500062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Modélisation SRES (TAR et AR4)</a:t>
            </a:r>
            <a:endParaRPr lang="fr-CA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3"/>
          </p:nvPr>
        </p:nvSpPr>
        <p:spPr>
          <a:xfrm>
            <a:off x="4572000" y="1200151"/>
            <a:ext cx="4114800" cy="500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CA" sz="2200" dirty="0"/>
              <a:t>Modélisation RCP (AR5)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24" y="1700213"/>
            <a:ext cx="6644751" cy="325512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 smtClean="0"/>
              <a:t>Modélisation des changements climatiques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Usage des RCP </a:t>
            </a:r>
            <a:r>
              <a:rPr lang="fr-CA" sz="2000" dirty="0" smtClean="0"/>
              <a:t>de différentes façons et « indépendamment »</a:t>
            </a:r>
          </a:p>
          <a:p>
            <a:r>
              <a:rPr lang="fr-CA" sz="2000" dirty="0"/>
              <a:t>Travail en parallèle </a:t>
            </a:r>
            <a:r>
              <a:rPr lang="fr-CA" sz="2000" dirty="0" smtClean="0"/>
              <a:t>=&gt; accélération du processus</a:t>
            </a:r>
            <a:endParaRPr lang="fr-CA" sz="2000" dirty="0"/>
          </a:p>
          <a:p>
            <a:pPr lvl="1"/>
            <a:r>
              <a:rPr lang="fr-CA" sz="1600" dirty="0" smtClean="0"/>
              <a:t>Modèles climatiques (</a:t>
            </a:r>
            <a:r>
              <a:rPr lang="fr-CA" sz="1600" dirty="0" err="1" smtClean="0"/>
              <a:t>CMs</a:t>
            </a:r>
            <a:r>
              <a:rPr lang="fr-CA" sz="1600" dirty="0" smtClean="0"/>
              <a:t>): Application du « forçage radiatif » aux modèles climatiques pour déterminer les impacts les différents scénarios 			</a:t>
            </a:r>
            <a:r>
              <a:rPr lang="fr-CA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(« prédictions »)</a:t>
            </a:r>
          </a:p>
          <a:p>
            <a:pPr lvl="1"/>
            <a:r>
              <a:rPr lang="fr-CA" sz="1600" dirty="0" smtClean="0"/>
              <a:t>Modèles d’évaluation intégrée (</a:t>
            </a:r>
            <a:r>
              <a:rPr lang="fr-CA" sz="1600" dirty="0" err="1" smtClean="0"/>
              <a:t>IAMs</a:t>
            </a:r>
            <a:r>
              <a:rPr lang="fr-CA" sz="1600" dirty="0" smtClean="0"/>
              <a:t>): Développement des scénarios socio-économiques alignés avec les scénarios d’émissions pour établir des « prédictions », des cibles et des stratégies 							</a:t>
            </a:r>
            <a:r>
              <a:rPr lang="fr-CA" sz="1600" dirty="0" smtClean="0">
                <a:solidFill>
                  <a:schemeClr val="accent6">
                    <a:lumMod val="75000"/>
                  </a:schemeClr>
                </a:solidFill>
              </a:rPr>
              <a:t>(« narratifs menant aux RCP »)</a:t>
            </a:r>
          </a:p>
          <a:p>
            <a:pPr lvl="1"/>
            <a:r>
              <a:rPr lang="fr-CA" sz="1600" dirty="0" smtClean="0"/>
              <a:t>Vulnérabilités, </a:t>
            </a:r>
            <a:r>
              <a:rPr lang="fr-CA" sz="1600" dirty="0"/>
              <a:t>i</a:t>
            </a:r>
            <a:r>
              <a:rPr lang="fr-CA" sz="1600" dirty="0" smtClean="0"/>
              <a:t>mpacts et adaptation (IAV): Descend à l’échelle régionale pour établir les impacts et développer des stratégies dans les domaines sociaux, économiques, l’ingénierie et les sciences naturelles 						</a:t>
            </a:r>
            <a:r>
              <a:rPr lang="fr-CA" sz="1600" dirty="0" smtClean="0">
                <a:solidFill>
                  <a:srgbClr val="00B050"/>
                </a:solidFill>
              </a:rPr>
              <a:t>(« </a:t>
            </a:r>
            <a:r>
              <a:rPr lang="fr-CA" sz="1600" dirty="0" err="1" smtClean="0">
                <a:solidFill>
                  <a:srgbClr val="00B050"/>
                </a:solidFill>
              </a:rPr>
              <a:t>adapatation</a:t>
            </a:r>
            <a:r>
              <a:rPr lang="fr-CA" sz="1600" dirty="0" smtClean="0">
                <a:solidFill>
                  <a:srgbClr val="00B050"/>
                </a:solidFill>
              </a:rPr>
              <a:t> »)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Impacts et adaptations au Canada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ECCC est responsable de la modélisation des changements climatiques </a:t>
            </a:r>
            <a:r>
              <a:rPr lang="fr-CA" sz="2000" dirty="0" smtClean="0"/>
              <a:t>(conjointement </a:t>
            </a:r>
            <a:r>
              <a:rPr lang="fr-CA" sz="2000" dirty="0" smtClean="0"/>
              <a:t>avec d’autres </a:t>
            </a:r>
            <a:r>
              <a:rPr lang="fr-CA" sz="2000" dirty="0" smtClean="0"/>
              <a:t>groupes canadiens et mondiaux)</a:t>
            </a:r>
            <a:endParaRPr lang="fr-CA" sz="2000" dirty="0" smtClean="0"/>
          </a:p>
          <a:p>
            <a:pPr lvl="1"/>
            <a:r>
              <a:rPr lang="fr-CA" sz="1800" dirty="0" smtClean="0"/>
              <a:t>Rapport sur les impacts « directs » sur le climat (les « anomalies climatiques »)</a:t>
            </a:r>
          </a:p>
          <a:p>
            <a:pPr lvl="2"/>
            <a:r>
              <a:rPr lang="fr-CA" sz="1400" dirty="0" smtClean="0"/>
              <a:t>P.ex</a:t>
            </a:r>
            <a:r>
              <a:rPr lang="fr-CA" sz="1400" dirty="0" smtClean="0"/>
              <a:t>. Hausse de la moyenne de température</a:t>
            </a:r>
          </a:p>
          <a:p>
            <a:r>
              <a:rPr lang="fr-CA" sz="2000" dirty="0" smtClean="0"/>
              <a:t>Données ensuite utilisées par d’autres disciplines et organismes pour évaluer des impacts indirects et faire des recommandations</a:t>
            </a:r>
          </a:p>
          <a:p>
            <a:pPr lvl="1"/>
            <a:r>
              <a:rPr lang="fr-CA" sz="1800" dirty="0" smtClean="0"/>
              <a:t>P.ex. Portail « Impacts et adaptation » de Ressources naturelles Canada</a:t>
            </a:r>
          </a:p>
          <a:p>
            <a:pPr lvl="2"/>
            <a:r>
              <a:rPr lang="fr-CA" sz="1400" dirty="0">
                <a:hlinkClick r:id="rId2"/>
              </a:rPr>
              <a:t>https://</a:t>
            </a:r>
            <a:r>
              <a:rPr lang="fr-CA" sz="1400" dirty="0" smtClean="0">
                <a:hlinkClick r:id="rId2"/>
              </a:rPr>
              <a:t>www.rncan.gc.ca/changements-climatiques/impacts-adaptation/10748</a:t>
            </a:r>
            <a:endParaRPr lang="fr-CA" sz="1400" dirty="0" smtClean="0"/>
          </a:p>
          <a:p>
            <a:pPr lvl="1"/>
            <a:endParaRPr lang="fr-CA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Le réchauffement climatique au Canada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u="sng" dirty="0" smtClean="0"/>
              <a:t>Rapport sur le climat changeant du Canada</a:t>
            </a:r>
            <a:r>
              <a:rPr lang="fr-CA" sz="2000" dirty="0" smtClean="0"/>
              <a:t> (ECCC, 2019)</a:t>
            </a:r>
          </a:p>
          <a:p>
            <a:pPr lvl="1"/>
            <a:r>
              <a:rPr lang="fr-CA" sz="2000" dirty="0" smtClean="0"/>
              <a:t>Changements climatiques observés</a:t>
            </a:r>
          </a:p>
          <a:p>
            <a:pPr lvl="1"/>
            <a:r>
              <a:rPr lang="fr-CA" sz="2000" dirty="0" smtClean="0"/>
              <a:t>Modélisation des changements climatiques à venir</a:t>
            </a:r>
          </a:p>
          <a:p>
            <a:pPr lvl="1"/>
            <a:r>
              <a:rPr lang="fr-CA" sz="2000" dirty="0" smtClean="0"/>
              <a:t>Changements de température et de précipitations</a:t>
            </a:r>
          </a:p>
          <a:p>
            <a:pPr lvl="1"/>
            <a:r>
              <a:rPr lang="fr-CA" sz="2000" dirty="0" smtClean="0"/>
              <a:t>Évolution de la neige, de la glace et du pergélisol</a:t>
            </a:r>
          </a:p>
          <a:p>
            <a:pPr lvl="1"/>
            <a:r>
              <a:rPr lang="fr-CA" sz="2000" dirty="0" smtClean="0"/>
              <a:t>Disponibilité de l’eau douce</a:t>
            </a:r>
          </a:p>
          <a:p>
            <a:pPr lvl="1"/>
            <a:r>
              <a:rPr lang="fr-CA" sz="2000" dirty="0" smtClean="0"/>
              <a:t>Changements touchant les océans</a:t>
            </a:r>
          </a:p>
          <a:p>
            <a:r>
              <a:rPr lang="fr-CA" sz="2000" dirty="0" smtClean="0"/>
              <a:t>Rapport sur les </a:t>
            </a:r>
            <a:r>
              <a:rPr lang="fr-CA" sz="2000" dirty="0" smtClean="0">
                <a:solidFill>
                  <a:srgbClr val="C00000"/>
                </a:solidFill>
              </a:rPr>
              <a:t>impacts « directs » observés et à </a:t>
            </a:r>
            <a:r>
              <a:rPr lang="fr-CA" sz="2000" dirty="0" smtClean="0">
                <a:solidFill>
                  <a:srgbClr val="C00000"/>
                </a:solidFill>
              </a:rPr>
              <a:t>venir</a:t>
            </a:r>
            <a:r>
              <a:rPr lang="fr-CA" sz="2000" dirty="0" smtClean="0"/>
              <a:t> (CM)</a:t>
            </a:r>
            <a:endParaRPr lang="fr-CA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Le réchauffement climatique au Canada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Sommaire et résumé</a:t>
            </a:r>
          </a:p>
          <a:p>
            <a:pPr lvl="1"/>
            <a:r>
              <a:rPr lang="fr-CA" sz="1600" dirty="0" smtClean="0"/>
              <a:t>Hausse de la température moyenne de 1.7 </a:t>
            </a:r>
            <a:r>
              <a:rPr lang="fr-CA" sz="1600" dirty="0" smtClean="0">
                <a:sym typeface="Symbol" panose="05050102010706020507" pitchFamily="18" charset="2"/>
              </a:rPr>
              <a:t>C</a:t>
            </a:r>
            <a:r>
              <a:rPr lang="fr-CA" sz="1600" dirty="0" smtClean="0"/>
              <a:t> depuis 1948 (2x que le reste du monde)</a:t>
            </a:r>
          </a:p>
          <a:p>
            <a:pPr lvl="2"/>
            <a:r>
              <a:rPr lang="fr-CA" sz="1400" dirty="0" smtClean="0"/>
              <a:t>2.3 </a:t>
            </a:r>
            <a:r>
              <a:rPr lang="fr-CA" sz="1400" dirty="0" smtClean="0">
                <a:sym typeface="Symbol" panose="05050102010706020507" pitchFamily="18" charset="2"/>
              </a:rPr>
              <a:t>C dans le Nord; Augmentation prévue de 1.8 C (RCP2.6) à 6.3 C (RCP8.5) vs </a:t>
            </a:r>
            <a:r>
              <a:rPr lang="fr-CA" sz="1400" dirty="0" err="1" smtClean="0">
                <a:sym typeface="Symbol" panose="05050102010706020507" pitchFamily="18" charset="2"/>
              </a:rPr>
              <a:t>ref</a:t>
            </a:r>
            <a:r>
              <a:rPr lang="fr-CA" sz="1400" dirty="0" smtClean="0">
                <a:sym typeface="Symbol" panose="05050102010706020507" pitchFamily="18" charset="2"/>
              </a:rPr>
              <a:t> 1986-2005</a:t>
            </a:r>
            <a:endParaRPr lang="fr-CA" sz="1400" dirty="0" smtClean="0"/>
          </a:p>
          <a:p>
            <a:pPr lvl="1"/>
            <a:r>
              <a:rPr lang="fr-CA" sz="1600" dirty="0" smtClean="0"/>
              <a:t>Extrêmes chauds </a:t>
            </a:r>
            <a:r>
              <a:rPr lang="fr-CA" sz="1600" dirty="0" smtClean="0">
                <a:sym typeface="Symbol" panose="05050102010706020507" pitchFamily="18" charset="2"/>
              </a:rPr>
              <a:t>     Extrêmes froids      Hivers plus courts</a:t>
            </a:r>
          </a:p>
          <a:p>
            <a:pPr lvl="1"/>
            <a:r>
              <a:rPr lang="fr-CA" sz="1600" dirty="0" smtClean="0">
                <a:sym typeface="Symbol" panose="05050102010706020507" pitchFamily="18" charset="2"/>
              </a:rPr>
              <a:t>Événements météo extrêmes plus fréquents</a:t>
            </a:r>
          </a:p>
          <a:p>
            <a:pPr lvl="2"/>
            <a:r>
              <a:rPr lang="fr-CA" sz="1400" dirty="0" smtClean="0">
                <a:sym typeface="Symbol" panose="05050102010706020507" pitchFamily="18" charset="2"/>
              </a:rPr>
              <a:t>Pluies intenses, inondations, feux, vagues de chaleur, (…)</a:t>
            </a:r>
            <a:endParaRPr lang="fr-CA" sz="1400" dirty="0" smtClean="0"/>
          </a:p>
          <a:p>
            <a:pPr lvl="1"/>
            <a:r>
              <a:rPr lang="fr-CA" sz="1600" dirty="0" smtClean="0">
                <a:sym typeface="Symbol" panose="05050102010706020507" pitchFamily="18" charset="2"/>
              </a:rPr>
              <a:t>Précipitations (pluies)  en général, (?) en été dans le sud du Canada</a:t>
            </a:r>
          </a:p>
          <a:p>
            <a:pPr lvl="1"/>
            <a:r>
              <a:rPr lang="fr-CA" sz="1600" dirty="0" smtClean="0">
                <a:sym typeface="Symbol" panose="05050102010706020507" pitchFamily="18" charset="2"/>
              </a:rPr>
              <a:t>Risques accrus de pénurie d’eau douce en été</a:t>
            </a:r>
          </a:p>
          <a:p>
            <a:pPr lvl="1"/>
            <a:r>
              <a:rPr lang="fr-CA" sz="1600" dirty="0" smtClean="0">
                <a:sym typeface="Symbol" panose="05050102010706020507" pitchFamily="18" charset="2"/>
              </a:rPr>
              <a:t>Neige/glace , dégel printanier plus tôt, dégel du pergélisol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8AA388AF74C4C808E15C492BAC738" ma:contentTypeVersion="23" ma:contentTypeDescription="Create a new document." ma:contentTypeScope="" ma:versionID="b1bfd9a9efc60936c1920363446a7246">
  <xsd:schema xmlns:xsd="http://www.w3.org/2001/XMLSchema" xmlns:xs="http://www.w3.org/2001/XMLSchema" xmlns:p="http://schemas.microsoft.com/office/2006/metadata/properties" xmlns:ns2="ec450df2-5b72-40c1-b5ae-2131ca1c16e0" targetNamespace="http://schemas.microsoft.com/office/2006/metadata/properties" ma:root="true" ma:fieldsID="80a0a29f8c4f92277a7711a7520c7799" ns2:_="">
    <xsd:import namespace="ec450df2-5b72-40c1-b5ae-2131ca1c16e0"/>
    <xsd:element name="properties">
      <xsd:complexType>
        <xsd:sequence>
          <xsd:element name="documentManagement">
            <xsd:complexType>
              <xsd:all>
                <xsd:element ref="ns2:LoC_x0020_Building" minOccurs="0"/>
                <xsd:element ref="ns2:LoC_x0020_Pillar" minOccurs="0"/>
                <xsd:element ref="ns2:LoC_x0020_Activity" minOccurs="0"/>
                <xsd:element ref="ns2:LoC_x0020_Subactivity" minOccurs="0"/>
                <xsd:element ref="ns2:Funding_x0020_Source" minOccurs="0"/>
                <xsd:element ref="ns2:Fiscal_x0020_Year" minOccurs="0"/>
                <xsd:element ref="ns2:Document_x0020_Type" minOccurs="0"/>
                <xsd:element ref="ns2:LoC_x0020_Activit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50df2-5b72-40c1-b5ae-2131ca1c16e0" elementFormDefault="qualified">
    <xsd:import namespace="http://schemas.microsoft.com/office/2006/documentManagement/types"/>
    <xsd:import namespace="http://schemas.microsoft.com/office/infopath/2007/PartnerControls"/>
    <xsd:element name="LoC_x0020_Building" ma:index="8" nillable="true" ma:displayName="LoC Building" ma:format="Dropdown" ma:internalName="LoC_x0020_Building">
      <xsd:simpleType>
        <xsd:restriction base="dms:Choice">
          <xsd:enumeration value="555 Booth Ottawa"/>
          <xsd:enumeration value="601 Booth Ottawa"/>
          <xsd:enumeration value="615 Booth Ottawa"/>
          <xsd:enumeration value="AFC Fredericton"/>
          <xsd:enumeration value="Armco Ottawa"/>
          <xsd:enumeration value="BCC Ottawa"/>
          <xsd:enumeration value="CanmetENERGY Devon"/>
          <xsd:enumeration value="CanmetENERGY Varennes"/>
          <xsd:enumeration value="CanmetMATERIALS Hamilton"/>
          <xsd:enumeration value="CEF Ottawa"/>
          <xsd:enumeration value="GLFC Sault-Ste-Marie"/>
          <xsd:enumeration value="GSC Calgary"/>
          <xsd:enumeration value="LFC Ste-Foy"/>
          <xsd:enumeration value="NFC Edmonton"/>
          <xsd:enumeration value="PASS Prince Albert"/>
          <xsd:enumeration value="PCSP Resolute Bay"/>
          <xsd:enumeration value="PFC Victoria"/>
          <xsd:enumeration value="Val D'Or"/>
          <xsd:enumeration value="Warner Ottawa"/>
        </xsd:restriction>
      </xsd:simpleType>
    </xsd:element>
    <xsd:element name="LoC_x0020_Pillar" ma:index="9" nillable="true" ma:displayName="LoC Pillar" ma:format="Dropdown" ma:internalName="LoC_x0020_Pillar">
      <xsd:simpleType>
        <xsd:restriction base="dms:Choice">
          <xsd:enumeration value="People"/>
          <xsd:enumeration value="Performance Tracking"/>
          <xsd:enumeration value="Process"/>
          <xsd:enumeration value="Program Management"/>
        </xsd:restriction>
      </xsd:simpleType>
    </xsd:element>
    <xsd:element name="LoC_x0020_Activity" ma:index="10" nillable="true" ma:displayName="LoC Activity" ma:list="{9F16A88A-36D9-402C-826A-FBED8F39810E}" ma:internalName="LoC_x0020_Activity" ma:showField="Title" ma:web="eb132385-559e-4652-a684-b5d02a432613">
      <xsd:simpleType>
        <xsd:restriction base="dms:Lookup"/>
      </xsd:simpleType>
    </xsd:element>
    <xsd:element name="LoC_x0020_Subactivity" ma:index="11" nillable="true" ma:displayName="LoC Subactivity" ma:list="{AC8DC132-7205-4E4F-A682-4B39530555A8}" ma:internalName="LoC_x0020_Subactivity" ma:showField="Title" ma:web="eb132385-559e-4652-a684-b5d02a432613">
      <xsd:simpleType>
        <xsd:restriction base="dms:Lookup"/>
      </xsd:simpleType>
    </xsd:element>
    <xsd:element name="Funding_x0020_Source" ma:index="12" nillable="true" ma:displayName="Funding Source" ma:description="Select primary funding source / Choisir la source principale de financement" ma:format="Dropdown" ma:internalName="Funding_x0020_Source">
      <xsd:simpleType>
        <xsd:restriction base="dms:Choice">
          <xsd:enumeration value="AIP3"/>
          <xsd:enumeration value="CFS"/>
          <xsd:enumeration value="FBI"/>
          <xsd:enumeration value="FII"/>
          <xsd:enumeration value="LOC"/>
        </xsd:restriction>
      </xsd:simpleType>
    </xsd:element>
    <xsd:element name="Fiscal_x0020_Year" ma:index="13" nillable="true" ma:displayName="Fiscal Year" ma:default="2016" ma:format="Dropdown" ma:internalName="Fiscal_x0020_Year">
      <xsd:simpleType>
        <xsd:restriction base="dms:Choice">
          <xsd:enumeration value="1985"/>
          <xsd:enumeration value="1986"/>
          <xsd:enumeration value="1987"/>
          <xsd:enumeration value="1988"/>
          <xsd:enumeration value="1989"/>
          <xsd:enumeration value="1990"/>
          <xsd:enumeration value="1991"/>
          <xsd:enumeration value="1992"/>
          <xsd:enumeration value="1993"/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</xsd:restriction>
      </xsd:simpleType>
    </xsd:element>
    <xsd:element name="Document_x0020_Type" ma:index="14" nillable="true" ma:displayName="Document Type" ma:format="Dropdown" ma:internalName="Document_x0020_Type">
      <xsd:simpleType>
        <xsd:restriction base="dms:Choice">
          <xsd:enumeration value="3Pager"/>
          <xsd:enumeration value="Architectural drawing"/>
          <xsd:enumeration value="Building Condition Report"/>
          <xsd:enumeration value="Electrical drawing"/>
          <xsd:enumeration value="Energy Audit"/>
          <xsd:enumeration value="Energy Data"/>
          <xsd:enumeration value="Excel"/>
          <xsd:enumeration value="FDD Report"/>
          <xsd:enumeration value="Guide"/>
          <xsd:enumeration value="Mechanical drawing"/>
          <xsd:enumeration value="O&amp;M Manual"/>
          <xsd:enumeration value="Other"/>
          <xsd:enumeration value="PDF"/>
          <xsd:enumeration value="Periodic Report"/>
          <xsd:enumeration value="Photo"/>
          <xsd:enumeration value="Presentation"/>
          <xsd:enumeration value="Promotional Document"/>
          <xsd:enumeration value="RCx Report"/>
          <xsd:enumeration value="Standard"/>
          <xsd:enumeration value="Template"/>
          <xsd:enumeration value="Visio"/>
          <xsd:enumeration value="Word"/>
        </xsd:restriction>
      </xsd:simpleType>
    </xsd:element>
    <xsd:element name="LoC_x0020_ActivityTitle" ma:index="15" nillable="true" ma:displayName="LoC Activity:Title" ma:list="{9F16A88A-36D9-402C-826A-FBED8F39810E}" ma:internalName="LoC_x0020_ActivityTitle" ma:readOnly="false" ma:showField="Title" ma:web="eb132385-559e-4652-a684-b5d02a432613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_x0020_Activity xmlns="ec450df2-5b72-40c1-b5ae-2131ca1c16e0" xsi:nil="true"/>
    <Fiscal_x0020_Year xmlns="ec450df2-5b72-40c1-b5ae-2131ca1c16e0">2016</Fiscal_x0020_Year>
    <LoC_x0020_Building xmlns="ec450df2-5b72-40c1-b5ae-2131ca1c16e0" xsi:nil="true"/>
    <LoC_x0020_Pillar xmlns="ec450df2-5b72-40c1-b5ae-2131ca1c16e0" xsi:nil="true"/>
    <Document_x0020_Type xmlns="ec450df2-5b72-40c1-b5ae-2131ca1c16e0">Presentation</Document_x0020_Type>
    <Funding_x0020_Source xmlns="ec450df2-5b72-40c1-b5ae-2131ca1c16e0" xsi:nil="true"/>
    <LoC_x0020_Subactivity xmlns="ec450df2-5b72-40c1-b5ae-2131ca1c16e0" xsi:nil="true"/>
    <LoC_x0020_ActivityTitle xmlns="ec450df2-5b72-40c1-b5ae-2131ca1c16e0" xsi:nil="true"/>
  </documentManagement>
</p:properties>
</file>

<file path=customXml/itemProps1.xml><?xml version="1.0" encoding="utf-8"?>
<ds:datastoreItem xmlns:ds="http://schemas.openxmlformats.org/officeDocument/2006/customXml" ds:itemID="{C564CB80-DBC2-4831-9B2E-29D34C35A9E9}"/>
</file>

<file path=customXml/itemProps2.xml><?xml version="1.0" encoding="utf-8"?>
<ds:datastoreItem xmlns:ds="http://schemas.openxmlformats.org/officeDocument/2006/customXml" ds:itemID="{0BFBFEC1-F467-40A7-AD90-931BC3E0990B}"/>
</file>

<file path=customXml/itemProps3.xml><?xml version="1.0" encoding="utf-8"?>
<ds:datastoreItem xmlns:ds="http://schemas.openxmlformats.org/officeDocument/2006/customXml" ds:itemID="{93420CD0-A86A-4545-B02F-7E6AD54E03B4}"/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1443</Words>
  <Application>Microsoft Office PowerPoint</Application>
  <PresentationFormat>Affichage à l'écran (16:9)</PresentationFormat>
  <Paragraphs>295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Adaptation au réchauffement climatique</vt:lpstr>
      <vt:lpstr>Plan</vt:lpstr>
      <vt:lpstr>Modélisation des changements climatiques</vt:lpstr>
      <vt:lpstr>Modélisation des changements climatiques</vt:lpstr>
      <vt:lpstr>Modélisation des changements climatiques</vt:lpstr>
      <vt:lpstr>Modélisation des changements climatiques</vt:lpstr>
      <vt:lpstr>Impacts et adaptations au Canada</vt:lpstr>
      <vt:lpstr>Le réchauffement climatique au Canada</vt:lpstr>
      <vt:lpstr>Le réchauffement climatique au Canada</vt:lpstr>
      <vt:lpstr>Le réchauffement climatique au Québec</vt:lpstr>
      <vt:lpstr>Le réchauffement climatique au Québec</vt:lpstr>
      <vt:lpstr>Le réchauffement climatique au Québec</vt:lpstr>
      <vt:lpstr>Quelles données utiliser pour tenir compte du réchauffement climatique?</vt:lpstr>
      <vt:lpstr>Anomalies climatiques - Données publiées</vt:lpstr>
      <vt:lpstr>Données météo. pour les calculs en génie</vt:lpstr>
      <vt:lpstr>Fichiers météorologiques TMY</vt:lpstr>
      <vt:lpstr>Données historiques récentes</vt:lpstr>
      <vt:lpstr>Adaptation: Projets en cours</vt:lpstr>
      <vt:lpstr>En attendant, on fait quoi?</vt:lpstr>
      <vt:lpstr>La transformation (« morphing »)</vt:lpstr>
      <vt:lpstr>La transformation (« morphing »)</vt:lpstr>
      <vt:lpstr>La transformation (« morphing »)</vt:lpstr>
      <vt:lpstr>Assemblage de fichiers TMY-GW</vt:lpstr>
      <vt:lpstr>Assemblage de fichiers TMY-GW</vt:lpstr>
      <vt:lpstr>Assemblage de fichiers TMY-GW</vt:lpstr>
      <vt:lpstr>Assemblage de fichiers TMY-GW</vt:lpstr>
      <vt:lpstr>Assemblage de fichiers TMY-GW</vt:lpstr>
      <vt:lpstr>Assemblage de fichiers TMY-GW</vt:lpstr>
      <vt:lpstr>Assemblage de fichiers TMY-GW</vt:lpstr>
      <vt:lpstr>Données et références</vt:lpstr>
      <vt:lpstr>Données et références</vt:lpstr>
      <vt:lpstr>Données et références</vt:lpstr>
      <vt:lpstr>Merci de votre attention!</vt:lpstr>
    </vt:vector>
  </TitlesOfParts>
  <Company>NRCAN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 aux changements climatiques - Données météo</dc:title>
  <dc:creator>Allard Julie</dc:creator>
  <cp:lastModifiedBy>Frédéric Genest</cp:lastModifiedBy>
  <cp:revision>117</cp:revision>
  <dcterms:created xsi:type="dcterms:W3CDTF">2017-03-17T19:04:05Z</dcterms:created>
  <dcterms:modified xsi:type="dcterms:W3CDTF">2019-09-13T13:29:22Z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0x0101001658AA388AF74C4C808E15C492BAC738</vt:lpwstr>
  </property>
</Properties>
</file>