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66" r:id="rId2"/>
  </p:sldMasterIdLst>
  <p:notesMasterIdLst>
    <p:notesMasterId r:id="rId35"/>
  </p:notesMasterIdLst>
  <p:handoutMasterIdLst>
    <p:handoutMasterId r:id="rId36"/>
  </p:handoutMasterIdLst>
  <p:sldIdLst>
    <p:sldId id="270" r:id="rId3"/>
    <p:sldId id="271" r:id="rId4"/>
    <p:sldId id="352" r:id="rId5"/>
    <p:sldId id="364" r:id="rId6"/>
    <p:sldId id="365" r:id="rId7"/>
    <p:sldId id="366" r:id="rId8"/>
    <p:sldId id="351" r:id="rId9"/>
    <p:sldId id="367" r:id="rId10"/>
    <p:sldId id="360" r:id="rId11"/>
    <p:sldId id="368" r:id="rId12"/>
    <p:sldId id="345" r:id="rId13"/>
    <p:sldId id="289" r:id="rId14"/>
    <p:sldId id="296" r:id="rId15"/>
    <p:sldId id="298" r:id="rId16"/>
    <p:sldId id="342" r:id="rId17"/>
    <p:sldId id="346" r:id="rId18"/>
    <p:sldId id="359" r:id="rId19"/>
    <p:sldId id="369" r:id="rId20"/>
    <p:sldId id="347" r:id="rId21"/>
    <p:sldId id="348" r:id="rId22"/>
    <p:sldId id="299" r:id="rId23"/>
    <p:sldId id="350" r:id="rId24"/>
    <p:sldId id="306" r:id="rId25"/>
    <p:sldId id="272" r:id="rId26"/>
    <p:sldId id="288" r:id="rId27"/>
    <p:sldId id="309" r:id="rId28"/>
    <p:sldId id="363" r:id="rId29"/>
    <p:sldId id="371" r:id="rId30"/>
    <p:sldId id="349" r:id="rId31"/>
    <p:sldId id="284" r:id="rId32"/>
    <p:sldId id="280" r:id="rId33"/>
    <p:sldId id="370" r:id="rId34"/>
  </p:sldIdLst>
  <p:sldSz cx="12192000" cy="6858000"/>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24">
          <p15:clr>
            <a:srgbClr val="A4A3A4"/>
          </p15:clr>
        </p15:guide>
        <p15:guide id="2" pos="22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ED6"/>
    <a:srgbClr val="0070C0"/>
    <a:srgbClr val="31B6FD"/>
    <a:srgbClr val="ADAF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2206" autoAdjust="0"/>
    <p:restoredTop sz="69217" autoAdjust="0"/>
  </p:normalViewPr>
  <p:slideViewPr>
    <p:cSldViewPr>
      <p:cViewPr>
        <p:scale>
          <a:sx n="60" d="100"/>
          <a:sy n="60" d="100"/>
        </p:scale>
        <p:origin x="-1020" y="-78"/>
      </p:cViewPr>
      <p:guideLst>
        <p:guide orient="horz" pos="2160"/>
        <p:guide pos="3840"/>
      </p:guideLst>
    </p:cSldViewPr>
  </p:slideViewPr>
  <p:outlineViewPr>
    <p:cViewPr>
      <p:scale>
        <a:sx n="1" d="1"/>
        <a:sy n="1" d="1"/>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4" d="100"/>
          <a:sy n="84" d="100"/>
        </p:scale>
        <p:origin x="-3302" y="-86"/>
      </p:cViewPr>
      <p:guideLst>
        <p:guide orient="horz" pos="2924"/>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lang val="en-CA"/>
  <c:chart>
    <c:view3D>
      <c:rAngAx val="1"/>
    </c:view3D>
    <c:plotArea>
      <c:layout/>
      <c:bar3DChart>
        <c:barDir val="col"/>
        <c:grouping val="clustered"/>
        <c:ser>
          <c:idx val="0"/>
          <c:order val="0"/>
          <c:tx>
            <c:strRef>
              <c:f>Sheet1!$B$1</c:f>
              <c:strCache>
                <c:ptCount val="1"/>
                <c:pt idx="0">
                  <c:v>sans</c:v>
                </c:pt>
              </c:strCache>
            </c:strRef>
          </c:tx>
          <c:dPt>
            <c:idx val="0"/>
            <c:spPr>
              <a:solidFill>
                <a:srgbClr val="C00000"/>
              </a:solidFill>
            </c:spPr>
          </c:dPt>
          <c:dPt>
            <c:idx val="1"/>
            <c:spPr>
              <a:solidFill>
                <a:srgbClr val="C00000"/>
              </a:solidFill>
            </c:spPr>
          </c:dPt>
          <c:dLbls>
            <c:dLbl>
              <c:idx val="0"/>
              <c:layout>
                <c:manualLayout>
                  <c:x val="1.4062500000000002E-2"/>
                  <c:y val="8.9958487547883451E-2"/>
                </c:manualLayout>
              </c:layout>
              <c:showVal val="1"/>
            </c:dLbl>
            <c:dLbl>
              <c:idx val="1"/>
              <c:layout>
                <c:manualLayout>
                  <c:x val="1.4062500000000002E-2"/>
                  <c:y val="8.9958487547883451E-2"/>
                </c:manualLayout>
              </c:layout>
              <c:showVal val="1"/>
            </c:dLbl>
            <c:txPr>
              <a:bodyPr/>
              <a:lstStyle/>
              <a:p>
                <a:pPr>
                  <a:defRPr lang="fr-CA" sz="2400" b="1">
                    <a:solidFill>
                      <a:srgbClr val="FFFF00"/>
                    </a:solidFill>
                  </a:defRPr>
                </a:pPr>
                <a:endParaRPr lang="en-US"/>
              </a:p>
            </c:txPr>
            <c:showVal val="1"/>
          </c:dLbls>
          <c:cat>
            <c:strRef>
              <c:f>Sheet1!$A$2:$A$3</c:f>
              <c:strCache>
                <c:ptCount val="2"/>
                <c:pt idx="0">
                  <c:v>11 tubes</c:v>
                </c:pt>
                <c:pt idx="1">
                  <c:v>6 tubes</c:v>
                </c:pt>
              </c:strCache>
            </c:strRef>
          </c:cat>
          <c:val>
            <c:numRef>
              <c:f>Sheet1!$B$2:$B$3</c:f>
              <c:numCache>
                <c:formatCode>General</c:formatCode>
                <c:ptCount val="2"/>
                <c:pt idx="0">
                  <c:v>9.6</c:v>
                </c:pt>
                <c:pt idx="1">
                  <c:v>5.6</c:v>
                </c:pt>
              </c:numCache>
            </c:numRef>
          </c:val>
        </c:ser>
        <c:ser>
          <c:idx val="1"/>
          <c:order val="1"/>
          <c:tx>
            <c:strRef>
              <c:f>Sheet1!$C$1</c:f>
              <c:strCache>
                <c:ptCount val="1"/>
                <c:pt idx="0">
                  <c:v>avec</c:v>
                </c:pt>
              </c:strCache>
            </c:strRef>
          </c:tx>
          <c:spPr>
            <a:solidFill>
              <a:srgbClr val="0070C0"/>
            </a:solidFill>
          </c:spPr>
          <c:dLbls>
            <c:dLbl>
              <c:idx val="0"/>
              <c:layout>
                <c:manualLayout>
                  <c:x val="1.7187500000000001E-2"/>
                  <c:y val="8.2247760043779122E-2"/>
                </c:manualLayout>
              </c:layout>
              <c:showVal val="1"/>
            </c:dLbl>
            <c:dLbl>
              <c:idx val="1"/>
              <c:layout>
                <c:manualLayout>
                  <c:x val="2.0312499999999997E-2"/>
                  <c:y val="8.7388042665215993E-2"/>
                </c:manualLayout>
              </c:layout>
              <c:showVal val="1"/>
            </c:dLbl>
            <c:txPr>
              <a:bodyPr/>
              <a:lstStyle/>
              <a:p>
                <a:pPr>
                  <a:defRPr lang="fr-CA" sz="2400" b="1">
                    <a:solidFill>
                      <a:schemeClr val="accent6">
                        <a:lumMod val="20000"/>
                        <a:lumOff val="80000"/>
                      </a:schemeClr>
                    </a:solidFill>
                  </a:defRPr>
                </a:pPr>
                <a:endParaRPr lang="en-US"/>
              </a:p>
            </c:txPr>
            <c:showVal val="1"/>
          </c:dLbls>
          <c:cat>
            <c:strRef>
              <c:f>Sheet1!$A$2:$A$3</c:f>
              <c:strCache>
                <c:ptCount val="2"/>
                <c:pt idx="0">
                  <c:v>11 tubes</c:v>
                </c:pt>
                <c:pt idx="1">
                  <c:v>6 tubes</c:v>
                </c:pt>
              </c:strCache>
            </c:strRef>
          </c:cat>
          <c:val>
            <c:numRef>
              <c:f>Sheet1!$C$2:$C$3</c:f>
              <c:numCache>
                <c:formatCode>General</c:formatCode>
                <c:ptCount val="2"/>
                <c:pt idx="0">
                  <c:v>4.5</c:v>
                </c:pt>
                <c:pt idx="1">
                  <c:v>2.7</c:v>
                </c:pt>
              </c:numCache>
            </c:numRef>
          </c:val>
        </c:ser>
        <c:dLbls/>
        <c:shape val="cylinder"/>
        <c:axId val="157657728"/>
        <c:axId val="157659520"/>
        <c:axId val="0"/>
      </c:bar3DChart>
      <c:catAx>
        <c:axId val="157657728"/>
        <c:scaling>
          <c:orientation val="minMax"/>
        </c:scaling>
        <c:axPos val="b"/>
        <c:tickLblPos val="nextTo"/>
        <c:txPr>
          <a:bodyPr/>
          <a:lstStyle/>
          <a:p>
            <a:pPr>
              <a:defRPr lang="fr-CA"/>
            </a:pPr>
            <a:endParaRPr lang="en-US"/>
          </a:p>
        </c:txPr>
        <c:crossAx val="157659520"/>
        <c:crosses val="autoZero"/>
        <c:auto val="1"/>
        <c:lblAlgn val="ctr"/>
        <c:lblOffset val="100"/>
      </c:catAx>
      <c:valAx>
        <c:axId val="157659520"/>
        <c:scaling>
          <c:orientation val="minMax"/>
        </c:scaling>
        <c:delete val="1"/>
        <c:axPos val="l"/>
        <c:majorGridlines/>
        <c:title>
          <c:tx>
            <c:rich>
              <a:bodyPr rot="0" vert="horz"/>
              <a:lstStyle/>
              <a:p>
                <a:pPr>
                  <a:defRPr lang="fr-CA"/>
                </a:pPr>
                <a:r>
                  <a:rPr lang="fr-CA" dirty="0" smtClean="0"/>
                  <a:t>kW</a:t>
                </a:r>
                <a:endParaRPr lang="fr-CA" dirty="0"/>
              </a:p>
            </c:rich>
          </c:tx>
          <c:layout>
            <c:manualLayout>
              <c:xMode val="edge"/>
              <c:yMode val="edge"/>
              <c:x val="5.5993296269550311E-2"/>
              <c:y val="0.43767015459947861"/>
            </c:manualLayout>
          </c:layout>
        </c:title>
        <c:numFmt formatCode="General" sourceLinked="1"/>
        <c:tickLblPos val="nextTo"/>
        <c:crossAx val="157657728"/>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2337" cy="464185"/>
          </a:xfrm>
          <a:prstGeom prst="rect">
            <a:avLst/>
          </a:prstGeom>
        </p:spPr>
        <p:txBody>
          <a:bodyPr vert="horz"/>
          <a:lstStyle/>
          <a:p>
            <a:endParaRPr lang="en-US"/>
          </a:p>
        </p:txBody>
      </p:sp>
      <p:sp>
        <p:nvSpPr>
          <p:cNvPr id="3" name="Rectangle 3"/>
          <p:cNvSpPr>
            <a:spLocks noGrp="1"/>
          </p:cNvSpPr>
          <p:nvPr>
            <p:ph type="dt" sz="quarter" idx="1"/>
          </p:nvPr>
        </p:nvSpPr>
        <p:spPr>
          <a:xfrm>
            <a:off x="3963744" y="0"/>
            <a:ext cx="3032337" cy="464185"/>
          </a:xfrm>
          <a:prstGeom prst="rect">
            <a:avLst/>
          </a:prstGeom>
        </p:spPr>
        <p:txBody>
          <a:bodyPr vert="horz"/>
          <a:lstStyle/>
          <a:p>
            <a:fld id="{3739F75B-3842-4986-B379-A25F65D2E2D9}" type="datetimeFigureOut">
              <a:rPr lang="en-US" smtClean="0"/>
              <a:pPr/>
              <a:t>9/15/2019</a:t>
            </a:fld>
            <a:endParaRPr lang="en-US"/>
          </a:p>
        </p:txBody>
      </p:sp>
      <p:sp>
        <p:nvSpPr>
          <p:cNvPr id="4" name="Rectangle 4"/>
          <p:cNvSpPr>
            <a:spLocks noGrp="1"/>
          </p:cNvSpPr>
          <p:nvPr>
            <p:ph type="ftr" sz="quarter" idx="2"/>
          </p:nvPr>
        </p:nvSpPr>
        <p:spPr>
          <a:xfrm>
            <a:off x="0" y="8817904"/>
            <a:ext cx="3032337" cy="464185"/>
          </a:xfrm>
          <a:prstGeom prst="rect">
            <a:avLst/>
          </a:prstGeom>
        </p:spPr>
        <p:txBody>
          <a:bodyPr vert="horz"/>
          <a:lstStyle/>
          <a:p>
            <a:endParaRPr lang="en-US"/>
          </a:p>
        </p:txBody>
      </p:sp>
      <p:sp>
        <p:nvSpPr>
          <p:cNvPr id="5" name="Rectangle 5"/>
          <p:cNvSpPr>
            <a:spLocks noGrp="1"/>
          </p:cNvSpPr>
          <p:nvPr>
            <p:ph type="sldNum" sz="quarter" idx="3"/>
          </p:nvPr>
        </p:nvSpPr>
        <p:spPr>
          <a:xfrm>
            <a:off x="3963744" y="8817904"/>
            <a:ext cx="3032337" cy="464185"/>
          </a:xfrm>
          <a:prstGeom prst="rect">
            <a:avLst/>
          </a:prstGeom>
        </p:spPr>
        <p:txBody>
          <a:bodyPr vert="horz"/>
          <a:lstStyle/>
          <a:p>
            <a:fld id="{75F11ED1-D598-4A47-B7BF-1BC22F958D8E}" type="slidenum">
              <a:rPr lang="en-US" smtClean="0"/>
              <a:pPr/>
              <a:t>‹#›</a:t>
            </a:fld>
            <a:endParaRPr lang="en-US"/>
          </a:p>
        </p:txBody>
      </p:sp>
    </p:spTree>
    <p:extLst>
      <p:ext uri="{BB962C8B-B14F-4D97-AF65-F5344CB8AC3E}">
        <p14:creationId xmlns:p14="http://schemas.microsoft.com/office/powerpoint/2010/main" xmlns="" val="31314877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2337" cy="464185"/>
          </a:xfrm>
          <a:prstGeom prst="rect">
            <a:avLst/>
          </a:prstGeom>
        </p:spPr>
        <p:txBody>
          <a:bodyPr vert="horz"/>
          <a:lstStyle/>
          <a:p>
            <a:endParaRPr lang="en-US"/>
          </a:p>
        </p:txBody>
      </p:sp>
      <p:sp>
        <p:nvSpPr>
          <p:cNvPr id="3" name="Rectangle 3"/>
          <p:cNvSpPr>
            <a:spLocks noGrp="1"/>
          </p:cNvSpPr>
          <p:nvPr>
            <p:ph type="dt" idx="1"/>
          </p:nvPr>
        </p:nvSpPr>
        <p:spPr>
          <a:xfrm>
            <a:off x="3963744" y="0"/>
            <a:ext cx="3032337" cy="464185"/>
          </a:xfrm>
          <a:prstGeom prst="rect">
            <a:avLst/>
          </a:prstGeom>
        </p:spPr>
        <p:txBody>
          <a:bodyPr vert="horz"/>
          <a:lstStyle/>
          <a:p>
            <a:fld id="{866387FC-CCBE-45D6-8023-B2729909DF51}" type="datetimeFigureOut">
              <a:rPr lang="en-US" smtClean="0"/>
              <a:pPr/>
              <a:t>9/15/2019</a:t>
            </a:fld>
            <a:endParaRPr lang="en-US"/>
          </a:p>
        </p:txBody>
      </p:sp>
      <p:sp>
        <p:nvSpPr>
          <p:cNvPr id="4" name="Rectangle 4"/>
          <p:cNvSpPr>
            <a:spLocks noGrp="1" noRot="1" noChangeAspect="1"/>
          </p:cNvSpPr>
          <p:nvPr>
            <p:ph type="sldImg" idx="2"/>
          </p:nvPr>
        </p:nvSpPr>
        <p:spPr>
          <a:xfrm>
            <a:off x="404813" y="696913"/>
            <a:ext cx="6188075" cy="3481387"/>
          </a:xfrm>
          <a:prstGeom prst="rect">
            <a:avLst/>
          </a:prstGeom>
          <a:noFill/>
          <a:ln w="12700">
            <a:solidFill>
              <a:prstClr val="black"/>
            </a:solidFill>
          </a:ln>
        </p:spPr>
        <p:txBody>
          <a:bodyPr vert="horz" anchor="ctr"/>
          <a:lstStyle/>
          <a:p>
            <a:endParaRPr lang="en-US"/>
          </a:p>
        </p:txBody>
      </p:sp>
      <p:sp>
        <p:nvSpPr>
          <p:cNvPr id="5" name="Rectangle 5"/>
          <p:cNvSpPr>
            <a:spLocks noGrp="1"/>
          </p:cNvSpPr>
          <p:nvPr>
            <p:ph type="body" sz="quarter" idx="3"/>
          </p:nvPr>
        </p:nvSpPr>
        <p:spPr>
          <a:xfrm>
            <a:off x="699770" y="4409758"/>
            <a:ext cx="5598160" cy="4177665"/>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17904"/>
            <a:ext cx="3032337" cy="464185"/>
          </a:xfrm>
          <a:prstGeom prst="rect">
            <a:avLst/>
          </a:prstGeom>
        </p:spPr>
        <p:txBody>
          <a:bodyPr vert="horz"/>
          <a:lstStyle/>
          <a:p>
            <a:endParaRPr lang="en-US"/>
          </a:p>
        </p:txBody>
      </p:sp>
      <p:sp>
        <p:nvSpPr>
          <p:cNvPr id="7" name="Rectangle 7"/>
          <p:cNvSpPr>
            <a:spLocks noGrp="1"/>
          </p:cNvSpPr>
          <p:nvPr>
            <p:ph type="sldNum" sz="quarter" idx="5"/>
          </p:nvPr>
        </p:nvSpPr>
        <p:spPr>
          <a:xfrm>
            <a:off x="3963744" y="8817904"/>
            <a:ext cx="3032337" cy="464185"/>
          </a:xfrm>
          <a:prstGeom prst="rect">
            <a:avLst/>
          </a:prstGeom>
        </p:spPr>
        <p:txBody>
          <a:bodyPr vert="horz"/>
          <a:lstStyle/>
          <a:p>
            <a:fld id="{BE1686F5-D9B0-4B87-9E68-28AD15F2A4F1}" type="slidenum">
              <a:rPr lang="en-US" smtClean="0"/>
              <a:pPr/>
              <a:t>‹#›</a:t>
            </a:fld>
            <a:endParaRPr lang="en-US"/>
          </a:p>
        </p:txBody>
      </p:sp>
    </p:spTree>
    <p:extLst>
      <p:ext uri="{BB962C8B-B14F-4D97-AF65-F5344CB8AC3E}">
        <p14:creationId xmlns:p14="http://schemas.microsoft.com/office/powerpoint/2010/main" xmlns="" val="121618964"/>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Merci</a:t>
            </a:r>
            <a:r>
              <a:rPr lang="fr-CA" baseline="0" dirty="0" smtClean="0"/>
              <a:t> aux organisateurs des soupers mensuels</a:t>
            </a:r>
          </a:p>
          <a:p>
            <a:endParaRPr lang="fr-CA" baseline="0" dirty="0" smtClean="0"/>
          </a:p>
          <a:p>
            <a:r>
              <a:rPr lang="fr-CA" baseline="0" dirty="0" smtClean="0"/>
              <a:t>Y </a:t>
            </a:r>
            <a:r>
              <a:rPr lang="fr-CA" baseline="0" dirty="0" err="1" smtClean="0"/>
              <a:t>a-t-il</a:t>
            </a:r>
            <a:r>
              <a:rPr lang="fr-CA" baseline="0" dirty="0" smtClean="0"/>
              <a:t> des amateurs de </a:t>
            </a:r>
            <a:r>
              <a:rPr lang="fr-CA" baseline="0" dirty="0" err="1" smtClean="0"/>
              <a:t>Games</a:t>
            </a:r>
            <a:r>
              <a:rPr lang="fr-CA" baseline="0" dirty="0" smtClean="0"/>
              <a:t> of </a:t>
            </a:r>
            <a:r>
              <a:rPr lang="fr-CA" baseline="0" dirty="0" err="1" smtClean="0"/>
              <a:t>Throne</a:t>
            </a:r>
            <a:r>
              <a:rPr lang="fr-CA" baseline="0" dirty="0" smtClean="0"/>
              <a:t> dans la salle?</a:t>
            </a:r>
          </a:p>
          <a:p>
            <a:r>
              <a:rPr lang="fr-CA" baseline="0" dirty="0" smtClean="0"/>
              <a:t>Winter </a:t>
            </a:r>
            <a:r>
              <a:rPr lang="fr-CA" baseline="0" dirty="0" err="1" smtClean="0"/>
              <a:t>is</a:t>
            </a:r>
            <a:r>
              <a:rPr lang="fr-CA" baseline="0" dirty="0" smtClean="0"/>
              <a:t> </a:t>
            </a:r>
            <a:r>
              <a:rPr lang="fr-CA" baseline="0" dirty="0" err="1" smtClean="0"/>
              <a:t>coming</a:t>
            </a:r>
            <a:r>
              <a:rPr lang="fr-CA" baseline="0" dirty="0" smtClean="0"/>
              <a:t>…</a:t>
            </a:r>
          </a:p>
          <a:p>
            <a:r>
              <a:rPr lang="fr-CA" baseline="0" dirty="0" smtClean="0"/>
              <a:t>Heureusement pas une hiver de 7ans j’espère</a:t>
            </a:r>
          </a:p>
          <a:p>
            <a:r>
              <a:rPr lang="fr-CA" baseline="0" dirty="0" smtClean="0"/>
              <a:t>Qui dit hiver dit besoin d’humidifier l’air de nos </a:t>
            </a:r>
            <a:r>
              <a:rPr lang="fr-CA" baseline="0" dirty="0" err="1" smtClean="0"/>
              <a:t>batiments</a:t>
            </a:r>
            <a:endParaRPr lang="fr-CA" baseline="0" dirty="0" smtClean="0"/>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Comme je l’ai dit plus</a:t>
            </a:r>
            <a:r>
              <a:rPr lang="fr-CA" baseline="0" dirty="0" smtClean="0"/>
              <a:t> tôt </a:t>
            </a:r>
          </a:p>
          <a:p>
            <a:r>
              <a:rPr lang="fr-CA" baseline="0" dirty="0" smtClean="0"/>
              <a:t>L’humidification consiste a ajouter une masse d’eau dans une masse d’air.</a:t>
            </a:r>
          </a:p>
          <a:p>
            <a:r>
              <a:rPr lang="fr-CA" baseline="0" dirty="0" smtClean="0"/>
              <a:t>Mais qu’elle masse d’eau dois je ajouter. Pour déterminer cela nous avons besoin de connaître</a:t>
            </a:r>
          </a:p>
          <a:p>
            <a:r>
              <a:rPr lang="fr-CA" baseline="0" dirty="0" smtClean="0"/>
              <a:t> - la quantité d’Air totale</a:t>
            </a:r>
          </a:p>
          <a:p>
            <a:r>
              <a:rPr lang="fr-CA" baseline="0" dirty="0" smtClean="0"/>
              <a:t> - et combien d’air </a:t>
            </a:r>
            <a:r>
              <a:rPr lang="fr-CA" baseline="0" dirty="0" err="1" smtClean="0"/>
              <a:t>exterieur</a:t>
            </a:r>
            <a:r>
              <a:rPr lang="fr-CA" baseline="0" dirty="0" smtClean="0"/>
              <a:t> va </a:t>
            </a:r>
            <a:r>
              <a:rPr lang="fr-CA" baseline="0" dirty="0" err="1" smtClean="0"/>
              <a:t>etre</a:t>
            </a:r>
            <a:r>
              <a:rPr lang="fr-CA" baseline="0" dirty="0" smtClean="0"/>
              <a:t> </a:t>
            </a:r>
            <a:r>
              <a:rPr lang="fr-CA" baseline="0" dirty="0" smtClean="0"/>
              <a:t>ajouté</a:t>
            </a:r>
          </a:p>
          <a:p>
            <a:pPr>
              <a:buFontTx/>
              <a:buChar char="-"/>
            </a:pPr>
            <a:r>
              <a:rPr lang="fr-CA" baseline="0" dirty="0" smtClean="0"/>
              <a:t>Les conditions extérieure</a:t>
            </a:r>
          </a:p>
          <a:p>
            <a:pPr>
              <a:buFontTx/>
              <a:buChar char="-"/>
            </a:pPr>
            <a:r>
              <a:rPr lang="fr-CA" baseline="0" dirty="0" smtClean="0"/>
              <a:t> la consigne de pièce (T,%HR)</a:t>
            </a:r>
            <a:endParaRPr lang="fr-CA" baseline="0" dirty="0" smtClean="0"/>
          </a:p>
          <a:p>
            <a:r>
              <a:rPr lang="fr-CA" baseline="0" dirty="0" smtClean="0"/>
              <a:t>La quantité d’air totale ou débit total c’est le </a:t>
            </a:r>
            <a:r>
              <a:rPr lang="fr-CA" baseline="0" dirty="0" err="1" smtClean="0"/>
              <a:t>Mpoint</a:t>
            </a:r>
            <a:r>
              <a:rPr lang="fr-CA" baseline="0" dirty="0" smtClean="0"/>
              <a:t> de la formule</a:t>
            </a:r>
          </a:p>
          <a:p>
            <a:endParaRPr lang="fr-CA" baseline="0" dirty="0" smtClean="0"/>
          </a:p>
          <a:p>
            <a:r>
              <a:rPr lang="fr-CA" baseline="0" dirty="0" smtClean="0"/>
              <a:t>Mais la question essentielle voire existentielle que l’on me pose souvent: est qu’elle quantité d’air neuf (ou air extérieur) devrais je considérer?</a:t>
            </a:r>
          </a:p>
          <a:p>
            <a:endParaRPr lang="fr-CA" baseline="0" dirty="0" smtClean="0"/>
          </a:p>
          <a:p>
            <a:r>
              <a:rPr lang="fr-CA" baseline="0" dirty="0" smtClean="0"/>
              <a:t>Bien sûr ASHRAE nous aide avec des guides, notre expérience aussi, il n’y a pas de réponse absolue, cela dépend aussi de l’application et du système</a:t>
            </a:r>
          </a:p>
          <a:p>
            <a:r>
              <a:rPr lang="fr-CA" baseline="0" dirty="0" smtClean="0"/>
              <a:t>Dans tous les cas cela nous permet de déterminer les conditions de mélange et ainsi de définir la masse d’eau a ajouter entre le point de mélange en noir et le point de consigne requis en rouge.</a:t>
            </a:r>
          </a:p>
          <a:p>
            <a:endParaRPr lang="fr-CA" baseline="0" dirty="0" smtClean="0"/>
          </a:p>
          <a:p>
            <a:r>
              <a:rPr lang="fr-CA" baseline="0" dirty="0" smtClean="0"/>
              <a:t>Allons voir maintenant ce que cela donne dans une centrale d’air</a:t>
            </a:r>
          </a:p>
        </p:txBody>
      </p:sp>
      <p:sp>
        <p:nvSpPr>
          <p:cNvPr id="4" name="Slide Number Placeholder 3"/>
          <p:cNvSpPr>
            <a:spLocks noGrp="1"/>
          </p:cNvSpPr>
          <p:nvPr>
            <p:ph type="sldNum" sz="quarter" idx="10"/>
          </p:nvPr>
        </p:nvSpPr>
        <p:spPr/>
        <p:txBody>
          <a:bodyPr/>
          <a:lstStyle/>
          <a:p>
            <a:fld id="{BE1686F5-D9B0-4B87-9E68-28AD15F2A4F1}" type="slidenum">
              <a:rPr lang="en-US" smtClean="0"/>
              <a:pPr/>
              <a:t>10</a:t>
            </a:fld>
            <a:endParaRPr lang="en-US"/>
          </a:p>
        </p:txBody>
      </p:sp>
    </p:spTree>
    <p:extLst>
      <p:ext uri="{BB962C8B-B14F-4D97-AF65-F5344CB8AC3E}">
        <p14:creationId xmlns:p14="http://schemas.microsoft.com/office/powerpoint/2010/main" xmlns="" val="303695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fr-CA" dirty="0" smtClean="0"/>
              <a:t>Voici</a:t>
            </a:r>
            <a:r>
              <a:rPr lang="fr-CA" baseline="0" dirty="0" smtClean="0"/>
              <a:t> un diagramme schématique d’une centrale d’air</a:t>
            </a:r>
          </a:p>
          <a:p>
            <a:endParaRPr lang="fr-CA" baseline="0" dirty="0" smtClean="0"/>
          </a:p>
          <a:p>
            <a:r>
              <a:rPr lang="fr-CA" baseline="0" dirty="0" smtClean="0"/>
              <a:t>En rouge et + sont des unités de chauffage </a:t>
            </a:r>
            <a:br>
              <a:rPr lang="fr-CA" baseline="0" dirty="0" smtClean="0"/>
            </a:br>
            <a:r>
              <a:rPr lang="fr-CA" baseline="0" dirty="0" smtClean="0"/>
              <a:t>en bleu et – un serpentin de refroidissement</a:t>
            </a:r>
          </a:p>
          <a:p>
            <a:endParaRPr lang="fr-CA" baseline="0" dirty="0" smtClean="0"/>
          </a:p>
          <a:p>
            <a:r>
              <a:rPr lang="fr-CA" baseline="0" dirty="0" smtClean="0"/>
              <a:t>Le ventilateur  -  des volets mécaniques  -  Un filtre  -  l’espace ou la pièce et le retour.</a:t>
            </a:r>
          </a:p>
          <a:p>
            <a:endParaRPr lang="fr-CA" baseline="0" dirty="0" smtClean="0"/>
          </a:p>
          <a:p>
            <a:r>
              <a:rPr lang="fr-CA" baseline="0" dirty="0" smtClean="0"/>
              <a:t>On voit ici tous les paramètres pour le calcul de la charge d’humidification </a:t>
            </a:r>
          </a:p>
          <a:p>
            <a:r>
              <a:rPr lang="fr-CA" baseline="0" dirty="0" smtClean="0"/>
              <a:t>Les conditions d’air extérieur -  et combien d’air extérieur</a:t>
            </a:r>
          </a:p>
          <a:p>
            <a:r>
              <a:rPr lang="fr-CA" baseline="0" dirty="0" smtClean="0"/>
              <a:t>Les conditions désirée dans la pièce  (</a:t>
            </a:r>
            <a:r>
              <a:rPr lang="fr-CA" baseline="0" dirty="0" err="1" smtClean="0"/>
              <a:t>temp</a:t>
            </a:r>
            <a:r>
              <a:rPr lang="fr-CA" baseline="0" dirty="0" smtClean="0"/>
              <a:t>. et HR%)</a:t>
            </a:r>
          </a:p>
          <a:p>
            <a:r>
              <a:rPr lang="fr-CA" baseline="0" dirty="0" smtClean="0"/>
              <a:t>Et le débit d’air</a:t>
            </a:r>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11</a:t>
            </a:fld>
            <a:endParaRPr lang="en-US"/>
          </a:p>
        </p:txBody>
      </p:sp>
    </p:spTree>
    <p:extLst>
      <p:ext uri="{BB962C8B-B14F-4D97-AF65-F5344CB8AC3E}">
        <p14:creationId xmlns:p14="http://schemas.microsoft.com/office/powerpoint/2010/main" xmlns="" val="384096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fr-CA" dirty="0" smtClean="0"/>
              <a:t>A</a:t>
            </a:r>
            <a:r>
              <a:rPr lang="fr-CA" baseline="0" dirty="0" smtClean="0"/>
              <a:t> Montréal c’est très rare que l’on est besoin d’humidifier lorsque que l’on refroidit le bâtiment </a:t>
            </a:r>
          </a:p>
          <a:p>
            <a:r>
              <a:rPr lang="fr-CA" baseline="0" dirty="0" smtClean="0"/>
              <a:t>Les modes à </a:t>
            </a:r>
            <a:r>
              <a:rPr lang="fr-CA" baseline="0" dirty="0" err="1" smtClean="0"/>
              <a:t>considerer</a:t>
            </a:r>
            <a:r>
              <a:rPr lang="fr-CA" baseline="0" dirty="0" smtClean="0"/>
              <a:t> pour notre calcul sont le mode </a:t>
            </a:r>
            <a:r>
              <a:rPr lang="fr-CA" dirty="0" smtClean="0"/>
              <a:t>chauffage</a:t>
            </a:r>
            <a:r>
              <a:rPr lang="fr-CA" baseline="0" dirty="0"/>
              <a:t> </a:t>
            </a:r>
            <a:r>
              <a:rPr lang="fr-CA" baseline="0" dirty="0" smtClean="0"/>
              <a:t>et le mode </a:t>
            </a:r>
            <a:r>
              <a:rPr lang="fr-CA" baseline="0" dirty="0" err="1" smtClean="0"/>
              <a:t>economiseur</a:t>
            </a:r>
            <a:r>
              <a:rPr lang="fr-CA" baseline="0" dirty="0" smtClean="0"/>
              <a:t>.</a:t>
            </a:r>
          </a:p>
          <a:p>
            <a:endParaRPr lang="fr-CA" baseline="0" dirty="0" smtClean="0"/>
          </a:p>
          <a:p>
            <a:r>
              <a:rPr lang="fr-CA" baseline="0" dirty="0" smtClean="0"/>
              <a:t>Voyons d’abord le mode chauffage:</a:t>
            </a:r>
          </a:p>
          <a:p>
            <a:r>
              <a:rPr lang="fr-CA" baseline="0" dirty="0" smtClean="0"/>
              <a:t>Dans ce mode le </a:t>
            </a:r>
            <a:r>
              <a:rPr lang="fr-CA" dirty="0" smtClean="0"/>
              <a:t>%</a:t>
            </a:r>
            <a:r>
              <a:rPr lang="fr-CA" baseline="0" dirty="0" smtClean="0"/>
              <a:t> </a:t>
            </a:r>
            <a:r>
              <a:rPr lang="fr-CA" baseline="0" dirty="0"/>
              <a:t>AF est fonction de l’apport d’air minimum pour les occupants ou l’application</a:t>
            </a:r>
            <a:r>
              <a:rPr lang="fr-CA" baseline="0" dirty="0" smtClean="0"/>
              <a:t>.</a:t>
            </a:r>
          </a:p>
          <a:p>
            <a:endParaRPr lang="fr-CA" baseline="0" dirty="0"/>
          </a:p>
          <a:p>
            <a:r>
              <a:rPr lang="fr-CA" baseline="0" dirty="0" smtClean="0"/>
              <a:t>Pour éviter d’avoir a chauffer beaucoup d’air glacial, on réduit débit </a:t>
            </a:r>
            <a:r>
              <a:rPr lang="fr-CA" baseline="0" dirty="0"/>
              <a:t>d’air frais </a:t>
            </a:r>
            <a:r>
              <a:rPr lang="fr-CA" baseline="0" dirty="0" smtClean="0"/>
              <a:t>au plus bas possible.</a:t>
            </a:r>
          </a:p>
          <a:p>
            <a:r>
              <a:rPr lang="fr-CA" baseline="0" dirty="0" smtClean="0"/>
              <a:t>L’air frais est très froid (-23), même avec 50% HR, une fois chauffé a 21deg il va falloir ajouté un grande masse d’eau pour ramener son HR entre 30 et 40%</a:t>
            </a:r>
          </a:p>
          <a:p>
            <a:endParaRPr lang="fr-CA" baseline="0" dirty="0" smtClean="0"/>
          </a:p>
          <a:p>
            <a:endParaRPr lang="fr-CA" baseline="0" dirty="0"/>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12</a:t>
            </a:fld>
            <a:endParaRPr lang="en-US"/>
          </a:p>
        </p:txBody>
      </p:sp>
    </p:spTree>
    <p:extLst>
      <p:ext uri="{BB962C8B-B14F-4D97-AF65-F5344CB8AC3E}">
        <p14:creationId xmlns:p14="http://schemas.microsoft.com/office/powerpoint/2010/main" xmlns="" val="384096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a:t>Mode économiseur</a:t>
            </a:r>
            <a:r>
              <a:rPr lang="fr-CA" baseline="0" dirty="0"/>
              <a:t> ou free </a:t>
            </a:r>
            <a:r>
              <a:rPr lang="fr-CA" baseline="0" dirty="0" err="1"/>
              <a:t>cooling</a:t>
            </a:r>
            <a:endParaRPr lang="fr-CA" baseline="0" dirty="0"/>
          </a:p>
          <a:p>
            <a:r>
              <a:rPr lang="fr-CA" baseline="0" dirty="0" smtClean="0"/>
              <a:t>Ce mode utilise </a:t>
            </a:r>
            <a:r>
              <a:rPr lang="fr-CA" baseline="0" dirty="0"/>
              <a:t>l’air frais pour refroidir le </a:t>
            </a:r>
            <a:r>
              <a:rPr lang="fr-CA" baseline="0" dirty="0" smtClean="0"/>
              <a:t>bâtiment – en automne ou au printemps,</a:t>
            </a:r>
          </a:p>
          <a:p>
            <a:r>
              <a:rPr lang="fr-CA" baseline="0" dirty="0" smtClean="0"/>
              <a:t>En ce moment on a une belle saison d’économiseur avec des nuits fraiches et des journées aux températures douces	</a:t>
            </a:r>
            <a:endParaRPr lang="fr-CA" baseline="0" dirty="0"/>
          </a:p>
          <a:p>
            <a:endParaRPr lang="fr-CA" baseline="0" dirty="0"/>
          </a:p>
          <a:p>
            <a:r>
              <a:rPr lang="fr-CA" baseline="0" dirty="0"/>
              <a:t>Comment ça fonctionne? </a:t>
            </a:r>
            <a:r>
              <a:rPr lang="fr-CA" baseline="0" dirty="0" smtClean="0"/>
              <a:t>La consigne </a:t>
            </a:r>
            <a:r>
              <a:rPr lang="fr-CA" baseline="0" dirty="0"/>
              <a:t>de Température d’air au mélange détermine le %AF requis. Le %AF dépend alors de la consigne de T au mélange et de la T extérieur</a:t>
            </a:r>
            <a:r>
              <a:rPr lang="fr-CA" baseline="0" dirty="0" smtClean="0"/>
              <a:t>.</a:t>
            </a:r>
          </a:p>
          <a:p>
            <a:endParaRPr lang="fr-CA" baseline="0" dirty="0"/>
          </a:p>
          <a:p>
            <a:r>
              <a:rPr lang="fr-CA" baseline="0" dirty="0"/>
              <a:t>En utilisant une moyenne de 50%HR de l’air extérieur, on peut calculer (avec un logiciel de calcul de charge disponible en ligne) la charge requise en faisant varier la température extérieur et déterminer dans quelles conditions la charge est maximale. Cette charge maximale sera celle requise pour combler les besoins durant le mode économiseur.</a:t>
            </a:r>
          </a:p>
          <a:p>
            <a:endParaRPr lang="fr-CA" baseline="0" dirty="0"/>
          </a:p>
          <a:p>
            <a:r>
              <a:rPr lang="fr-CA" baseline="0" dirty="0"/>
              <a:t>Le %AF est plus élevé qu’en mode </a:t>
            </a:r>
            <a:r>
              <a:rPr lang="fr-CA" baseline="0" dirty="0" smtClean="0"/>
              <a:t>chauffage. Par contre </a:t>
            </a:r>
            <a:r>
              <a:rPr lang="fr-CA" baseline="0" dirty="0"/>
              <a:t>l’air </a:t>
            </a:r>
            <a:r>
              <a:rPr lang="fr-CA" baseline="0" dirty="0" smtClean="0"/>
              <a:t>extérieur sera moins froid, l’humidité relative ne chutera donc pas autant que lors des conditions hivernales.</a:t>
            </a:r>
          </a:p>
          <a:p>
            <a:r>
              <a:rPr lang="fr-CA" baseline="0" dirty="0" smtClean="0"/>
              <a:t>Avec </a:t>
            </a:r>
            <a:r>
              <a:rPr lang="fr-CA" baseline="0" dirty="0"/>
              <a:t>un ventilateur à air variable, le débit d’air total devrait également être plus élevé que pour le mode chauffage.</a:t>
            </a:r>
            <a:endParaRPr lang="fr-CA" dirty="0"/>
          </a:p>
          <a:p>
            <a:endParaRPr lang="fr-CA" dirty="0"/>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fr-CA" dirty="0" smtClean="0"/>
              <a:t>Comme on vient de le voir, </a:t>
            </a:r>
            <a:r>
              <a:rPr lang="fr-CA" baseline="0" dirty="0" smtClean="0"/>
              <a:t>la quantité d’air extérieur peut varier </a:t>
            </a:r>
            <a:r>
              <a:rPr lang="fr-CA" dirty="0" smtClean="0"/>
              <a:t>suivant les saisons et les modes</a:t>
            </a:r>
            <a:r>
              <a:rPr lang="fr-CA" baseline="0" dirty="0" smtClean="0"/>
              <a:t> d’opérations,</a:t>
            </a:r>
          </a:p>
          <a:p>
            <a:endParaRPr lang="fr-CA" baseline="0" dirty="0" smtClean="0"/>
          </a:p>
          <a:p>
            <a:r>
              <a:rPr lang="fr-CA" baseline="0" dirty="0" smtClean="0"/>
              <a:t>Le risque est donc de combiner les pires conditions du mode chauffage en température d’air extérieur avec le gros débit d’air du mode économiseur.</a:t>
            </a:r>
          </a:p>
          <a:p>
            <a:r>
              <a:rPr lang="fr-CA" baseline="0" dirty="0" smtClean="0"/>
              <a:t>Pour sur cette charge d’humidification calculée conviendra pour tous les modes et toutes les conditions.</a:t>
            </a:r>
          </a:p>
          <a:p>
            <a:endParaRPr lang="fr-CA" baseline="0" dirty="0" smtClean="0"/>
          </a:p>
          <a:p>
            <a:r>
              <a:rPr lang="fr-CA" baseline="0" dirty="0" smtClean="0"/>
              <a:t>Malheureusement contrairement au calcul de batteries de chauffage le surdimensionnement de votre humidificateur va conduire a une inefficacité pour les raisons suivantes:</a:t>
            </a:r>
          </a:p>
          <a:p>
            <a:r>
              <a:rPr lang="fr-CA" baseline="0" dirty="0" smtClean="0"/>
              <a:t>Une rampe plus grandes ou utilisant plus de tubes entrainant</a:t>
            </a:r>
          </a:p>
          <a:p>
            <a:r>
              <a:rPr lang="fr-CA" baseline="0" dirty="0" smtClean="0"/>
              <a:t>Plus de transfert de chaleur des rampes</a:t>
            </a:r>
          </a:p>
          <a:p>
            <a:r>
              <a:rPr lang="fr-CA" baseline="0" dirty="0" smtClean="0"/>
              <a:t>Et plus de condensat</a:t>
            </a:r>
          </a:p>
          <a:p>
            <a:r>
              <a:rPr lang="fr-CA" baseline="0" dirty="0" smtClean="0"/>
              <a:t>Un plus gros générateur de vapeur, dont le réservoir d’eau va être plus grand et qui va prendre plus d’énergie a chauffer</a:t>
            </a:r>
          </a:p>
          <a:p>
            <a:r>
              <a:rPr lang="fr-CA" baseline="0" dirty="0" smtClean="0"/>
              <a:t>Sans compter les risques de mouiller à cause de trop de vapeur dans le conduit qui pourrait entrainer dans les cas extrêmes des dégâts d’ eau!</a:t>
            </a:r>
          </a:p>
        </p:txBody>
      </p:sp>
      <p:sp>
        <p:nvSpPr>
          <p:cNvPr id="4" name="Slide Number Placeholder 3"/>
          <p:cNvSpPr>
            <a:spLocks noGrp="1"/>
          </p:cNvSpPr>
          <p:nvPr>
            <p:ph type="sldNum" sz="quarter" idx="10"/>
          </p:nvPr>
        </p:nvSpPr>
        <p:spPr/>
        <p:txBody>
          <a:bodyPr/>
          <a:lstStyle/>
          <a:p>
            <a:fld id="{BE1686F5-D9B0-4B87-9E68-28AD15F2A4F1}" type="slidenum">
              <a:rPr lang="en-US" smtClean="0"/>
              <a:pPr/>
              <a:t>14</a:t>
            </a:fld>
            <a:endParaRPr lang="en-US"/>
          </a:p>
        </p:txBody>
      </p:sp>
    </p:spTree>
    <p:extLst>
      <p:ext uri="{BB962C8B-B14F-4D97-AF65-F5344CB8AC3E}">
        <p14:creationId xmlns:p14="http://schemas.microsoft.com/office/powerpoint/2010/main" xmlns="" val="384096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Dans mon expérience je n’ai rencontré</a:t>
            </a:r>
            <a:r>
              <a:rPr lang="fr-CA" baseline="0" dirty="0" smtClean="0"/>
              <a:t> des humidificateurs qui ne satisfont pas à la demande qu’a une ou deux reprises.</a:t>
            </a:r>
          </a:p>
          <a:p>
            <a:r>
              <a:rPr lang="fr-CA" baseline="0" dirty="0" smtClean="0"/>
              <a:t>Mais je vois chaque semaine des humidificateurs sur dimensionnés.</a:t>
            </a:r>
          </a:p>
          <a:p>
            <a:endParaRPr lang="fr-CA" baseline="0" dirty="0" smtClean="0"/>
          </a:p>
          <a:p>
            <a:r>
              <a:rPr lang="fr-CA" baseline="0" dirty="0" smtClean="0"/>
              <a:t>En humidification Trop c’’est pire que pas assez.</a:t>
            </a:r>
          </a:p>
          <a:p>
            <a:endParaRPr lang="fr-CA" baseline="0" dirty="0" smtClean="0"/>
          </a:p>
          <a:p>
            <a:r>
              <a:rPr lang="fr-CA" baseline="0" dirty="0" smtClean="0"/>
              <a:t>Ici les défenseurs des animaux diraient ‘’</a:t>
            </a:r>
            <a:r>
              <a:rPr lang="fr-CA" baseline="0" dirty="0" err="1" smtClean="0"/>
              <a:t>Povre</a:t>
            </a:r>
            <a:r>
              <a:rPr lang="fr-CA" baseline="0" dirty="0" smtClean="0"/>
              <a:t>’’ poisson, si le poisson est l’humidificateur et le bocal votre CTA,  comme ingénieur je me dis ‘’</a:t>
            </a:r>
            <a:r>
              <a:rPr lang="fr-CA" baseline="0" dirty="0" err="1" smtClean="0"/>
              <a:t>povre</a:t>
            </a:r>
            <a:r>
              <a:rPr lang="fr-CA" baseline="0" dirty="0" smtClean="0"/>
              <a:t>’’ centrale d’air!...</a:t>
            </a:r>
          </a:p>
          <a:p>
            <a:endParaRPr lang="fr-CA" baseline="0" dirty="0" smtClean="0"/>
          </a:p>
          <a:p>
            <a:r>
              <a:rPr lang="fr-CA" dirty="0" smtClean="0"/>
              <a:t>Rappelons </a:t>
            </a:r>
            <a:r>
              <a:rPr lang="fr-CA" dirty="0"/>
              <a:t>nous les 2 principes </a:t>
            </a:r>
            <a:r>
              <a:rPr lang="fr-CA" dirty="0" smtClean="0"/>
              <a:t>fondamentaux</a:t>
            </a:r>
            <a:r>
              <a:rPr lang="fr-CA" baseline="0" dirty="0" smtClean="0"/>
              <a:t> </a:t>
            </a:r>
            <a:r>
              <a:rPr lang="fr-CA" baseline="0" dirty="0"/>
              <a:t>d’une bonne </a:t>
            </a:r>
            <a:r>
              <a:rPr lang="fr-CA" baseline="0" dirty="0" smtClean="0"/>
              <a:t>conception en particulier en humidification. </a:t>
            </a:r>
            <a:r>
              <a:rPr lang="fr-CA" baseline="0" dirty="0"/>
              <a:t>Elle doit combler le </a:t>
            </a:r>
            <a:r>
              <a:rPr lang="fr-CA" baseline="0" dirty="0" smtClean="0"/>
              <a:t>besoin – mais pas plus que le besoin -  </a:t>
            </a:r>
            <a:r>
              <a:rPr lang="fr-CA" baseline="0" dirty="0"/>
              <a:t>en consommant le moins d’énergie possible</a:t>
            </a:r>
            <a:r>
              <a:rPr lang="fr-CA" baseline="0" dirty="0" smtClean="0"/>
              <a:t>.</a:t>
            </a:r>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pPr lvl="0"/>
            <a:r>
              <a:rPr lang="fr-CA" sz="1200" kern="1200" baseline="0" dirty="0" smtClean="0">
                <a:solidFill>
                  <a:schemeClr val="tx1"/>
                </a:solidFill>
                <a:latin typeface="+mn-lt"/>
                <a:ea typeface="+mn-ea"/>
                <a:cs typeface="+mn-cs"/>
              </a:rPr>
              <a:t>23min</a:t>
            </a:r>
          </a:p>
          <a:p>
            <a:pPr lvl="0"/>
            <a:r>
              <a:rPr lang="fr-CA" sz="1200" kern="1200" baseline="0" dirty="0" smtClean="0">
                <a:solidFill>
                  <a:schemeClr val="tx1"/>
                </a:solidFill>
                <a:latin typeface="+mn-lt"/>
                <a:ea typeface="+mn-ea"/>
                <a:cs typeface="+mn-cs"/>
              </a:rPr>
              <a:t>À ce point j’aimerai partager avec vous un appel de service qui m’a marqué.</a:t>
            </a:r>
          </a:p>
          <a:p>
            <a:pPr lvl="0"/>
            <a:r>
              <a:rPr lang="fr-CA" sz="1200" kern="1200" baseline="0" dirty="0" smtClean="0">
                <a:solidFill>
                  <a:schemeClr val="tx1"/>
                </a:solidFill>
                <a:latin typeface="+mn-lt"/>
                <a:ea typeface="+mn-ea"/>
                <a:cs typeface="+mn-cs"/>
              </a:rPr>
              <a:t>Un beau matin je reçois un appel des États-Unis et au bout du fil, le technicien me dit :</a:t>
            </a:r>
          </a:p>
          <a:p>
            <a:pPr lvl="1"/>
            <a:r>
              <a:rPr lang="fr-CA" sz="1200" kern="1200" baseline="0" dirty="0" smtClean="0">
                <a:solidFill>
                  <a:schemeClr val="tx1"/>
                </a:solidFill>
                <a:latin typeface="+mn-lt"/>
                <a:ea typeface="+mn-ea"/>
                <a:cs typeface="+mn-cs"/>
              </a:rPr>
              <a:t>« </a:t>
            </a:r>
            <a:r>
              <a:rPr lang="fr-CA" sz="1200" kern="1200" dirty="0" smtClean="0">
                <a:solidFill>
                  <a:schemeClr val="tx1"/>
                </a:solidFill>
                <a:latin typeface="+mn-lt"/>
                <a:ea typeface="+mn-ea"/>
                <a:cs typeface="+mn-cs"/>
              </a:rPr>
              <a:t>The humidifier </a:t>
            </a:r>
            <a:r>
              <a:rPr lang="fr-CA" sz="1200" kern="1200" dirty="0" err="1" smtClean="0">
                <a:solidFill>
                  <a:schemeClr val="tx1"/>
                </a:solidFill>
                <a:latin typeface="+mn-lt"/>
                <a:ea typeface="+mn-ea"/>
                <a:cs typeface="+mn-cs"/>
              </a:rPr>
              <a:t>is</a:t>
            </a:r>
            <a:r>
              <a:rPr lang="fr-CA" sz="1200" kern="1200" dirty="0" smtClean="0">
                <a:solidFill>
                  <a:schemeClr val="tx1"/>
                </a:solidFill>
                <a:latin typeface="+mn-lt"/>
                <a:ea typeface="+mn-ea"/>
                <a:cs typeface="+mn-cs"/>
              </a:rPr>
              <a:t> </a:t>
            </a:r>
            <a:r>
              <a:rPr lang="fr-CA" sz="1200" kern="1200" dirty="0" err="1" smtClean="0">
                <a:solidFill>
                  <a:schemeClr val="tx1"/>
                </a:solidFill>
                <a:latin typeface="+mn-lt"/>
                <a:ea typeface="+mn-ea"/>
                <a:cs typeface="+mn-cs"/>
              </a:rPr>
              <a:t>puffing</a:t>
            </a:r>
            <a:r>
              <a:rPr lang="fr-CA" sz="1200" kern="1200" dirty="0" smtClean="0">
                <a:solidFill>
                  <a:schemeClr val="tx1"/>
                </a:solidFill>
                <a:latin typeface="+mn-lt"/>
                <a:ea typeface="+mn-ea"/>
                <a:cs typeface="+mn-cs"/>
              </a:rPr>
              <a:t>! » . Traduction:</a:t>
            </a:r>
            <a:r>
              <a:rPr lang="fr-CA" sz="1200" kern="1200" baseline="0" dirty="0" smtClean="0">
                <a:solidFill>
                  <a:schemeClr val="tx1"/>
                </a:solidFill>
                <a:latin typeface="+mn-lt"/>
                <a:ea typeface="+mn-ea"/>
                <a:cs typeface="+mn-cs"/>
              </a:rPr>
              <a:t> Y-</a:t>
            </a:r>
            <a:r>
              <a:rPr lang="fr-CA" sz="1200" kern="1200" baseline="0" dirty="0" err="1" smtClean="0">
                <a:solidFill>
                  <a:schemeClr val="tx1"/>
                </a:solidFill>
                <a:latin typeface="+mn-lt"/>
                <a:ea typeface="+mn-ea"/>
                <a:cs typeface="+mn-cs"/>
              </a:rPr>
              <a:t>puffait</a:t>
            </a:r>
            <a:r>
              <a:rPr lang="fr-CA" sz="1200" kern="1200" baseline="0" dirty="0" smtClean="0">
                <a:solidFill>
                  <a:schemeClr val="tx1"/>
                </a:solidFill>
                <a:latin typeface="+mn-lt"/>
                <a:ea typeface="+mn-ea"/>
                <a:cs typeface="+mn-cs"/>
              </a:rPr>
              <a:t>!</a:t>
            </a:r>
          </a:p>
          <a:p>
            <a:pPr lvl="1"/>
            <a:r>
              <a:rPr lang="fr-CA" sz="1200" kern="1200" baseline="0" dirty="0" smtClean="0">
                <a:solidFill>
                  <a:schemeClr val="tx1"/>
                </a:solidFill>
                <a:latin typeface="+mn-lt"/>
                <a:ea typeface="+mn-ea"/>
                <a:cs typeface="+mn-cs"/>
              </a:rPr>
              <a:t>Ce qu’il observait a chaque démarrage de l’humidificateur ressemblait a cette locomotive a vapeur: un gros nuage de vapeur </a:t>
            </a:r>
            <a:endParaRPr lang="en-CA" sz="1200" kern="1200" dirty="0" smtClean="0">
              <a:solidFill>
                <a:schemeClr val="tx1"/>
              </a:solidFill>
              <a:latin typeface="+mn-lt"/>
              <a:ea typeface="+mn-ea"/>
              <a:cs typeface="+mn-cs"/>
            </a:endParaRPr>
          </a:p>
          <a:p>
            <a:r>
              <a:rPr lang="fr-CA" sz="1600" dirty="0" smtClean="0"/>
              <a:t>Son Problème: le</a:t>
            </a:r>
            <a:r>
              <a:rPr lang="fr-CA" sz="1600" baseline="0" dirty="0" smtClean="0"/>
              <a:t> système n’arrivait pas a</a:t>
            </a:r>
            <a:r>
              <a:rPr lang="fr-CA" sz="1600" dirty="0" smtClean="0"/>
              <a:t> atteindre le point de consigne de 50% HR </a:t>
            </a:r>
            <a:br>
              <a:rPr lang="fr-CA" sz="1600" dirty="0" smtClean="0"/>
            </a:br>
            <a:r>
              <a:rPr lang="fr-CA" sz="1600" dirty="0" smtClean="0"/>
              <a:t>l’application était un musée, ou quelque</a:t>
            </a:r>
            <a:r>
              <a:rPr lang="fr-CA" sz="1600" baseline="0" dirty="0" smtClean="0"/>
              <a:t> fois les assureurs des œuvres exposé demande un contrôle et enregistrement en continu du taux d’humidité.</a:t>
            </a:r>
          </a:p>
          <a:p>
            <a:endParaRPr lang="fr-CA" sz="1600" baseline="0" dirty="0" smtClean="0"/>
          </a:p>
          <a:p>
            <a:r>
              <a:rPr lang="fr-CA" sz="1600" baseline="0" dirty="0" smtClean="0"/>
              <a:t>Le gros nuage de vapeur venait déclencher aussitôt l’interrupteur de haute limite d’humidité qui arrêtait l’humidificateur. Aussitôt que la haute limite s’asséchait (après environ 2 à 3 minutes) l’humidificateur redémarrait et de nouveau un gros nuage de vapeur venait déclencher la haute limite.</a:t>
            </a:r>
          </a:p>
          <a:p>
            <a:r>
              <a:rPr lang="fr-CA" sz="1600" baseline="0" dirty="0" err="1" smtClean="0"/>
              <a:t>Puffing</a:t>
            </a:r>
            <a:r>
              <a:rPr lang="fr-CA" sz="1600" baseline="0" dirty="0" smtClean="0"/>
              <a:t> ou </a:t>
            </a:r>
            <a:r>
              <a:rPr lang="fr-CA" sz="1600" baseline="0" dirty="0" err="1" smtClean="0"/>
              <a:t>Poffer</a:t>
            </a:r>
            <a:r>
              <a:rPr lang="fr-CA" sz="1600" baseline="0" dirty="0" smtClean="0"/>
              <a:t> était finalement une belle et très claire image</a:t>
            </a:r>
          </a:p>
          <a:p>
            <a:endParaRPr lang="fr-CA" sz="1600" baseline="0" dirty="0" smtClean="0"/>
          </a:p>
          <a:p>
            <a:r>
              <a:rPr lang="fr-CA" sz="1600" baseline="0" dirty="0" smtClean="0"/>
              <a:t>Pour résoudre son problème sans remettre en cause la conception et entrainait des cout exorbitants, nous avons d’abord vérifier si il pouvait éloigner la Haute limite, puis nous avons réduit la capacité maximum de l’humidificateur de 40%. Finalement nous lui avons fourni une sonde d’humidité de haute limite modulante au lieu d’un interrupteur.</a:t>
            </a:r>
          </a:p>
          <a:p>
            <a:endParaRPr lang="fr-CA" sz="1600" dirty="0"/>
          </a:p>
          <a:p>
            <a:r>
              <a:rPr lang="fr-CA" sz="1200" dirty="0" smtClean="0"/>
              <a:t>La cause réelle était un débit </a:t>
            </a:r>
            <a:r>
              <a:rPr lang="fr-CA" sz="1200" dirty="0"/>
              <a:t>de </a:t>
            </a:r>
            <a:r>
              <a:rPr lang="fr-CA" sz="1200" dirty="0" smtClean="0"/>
              <a:t>vapeur beaucoup</a:t>
            </a:r>
            <a:r>
              <a:rPr lang="fr-CA" sz="1200" baseline="0" dirty="0" smtClean="0"/>
              <a:t> trop important pour son système.</a:t>
            </a:r>
          </a:p>
          <a:p>
            <a:r>
              <a:rPr lang="fr-CA" sz="1200" dirty="0" smtClean="0"/>
              <a:t>Pourtant le conditions </a:t>
            </a:r>
            <a:r>
              <a:rPr lang="fr-CA" sz="1200" dirty="0"/>
              <a:t>de pièce/retour </a:t>
            </a:r>
            <a:r>
              <a:rPr lang="fr-CA" sz="1200" dirty="0" smtClean="0"/>
              <a:t>était</a:t>
            </a:r>
            <a:r>
              <a:rPr lang="fr-CA" sz="1200" baseline="0" dirty="0" smtClean="0"/>
              <a:t> beaucoup plus basse que le point de consigne </a:t>
            </a:r>
            <a:endParaRPr lang="fr-CA" sz="1200" baseline="0" dirty="0"/>
          </a:p>
          <a:p>
            <a:endParaRPr lang="fr-CA" sz="1200" kern="1200" baseline="0" dirty="0">
              <a:solidFill>
                <a:schemeClr val="tx1"/>
              </a:solidFill>
              <a:latin typeface="+mn-lt"/>
              <a:ea typeface="+mn-ea"/>
              <a:cs typeface="+mn-cs"/>
            </a:endParaRPr>
          </a:p>
          <a:p>
            <a:r>
              <a:rPr lang="fr-CA" sz="1200" kern="1200" dirty="0" smtClean="0">
                <a:solidFill>
                  <a:schemeClr val="tx1"/>
                </a:solidFill>
                <a:latin typeface="+mn-lt"/>
                <a:ea typeface="+mn-ea"/>
                <a:cs typeface="+mn-cs"/>
              </a:rPr>
              <a:t>Est-ce </a:t>
            </a:r>
            <a:r>
              <a:rPr lang="fr-CA" sz="1200" kern="1200" dirty="0">
                <a:solidFill>
                  <a:schemeClr val="tx1"/>
                </a:solidFill>
                <a:latin typeface="+mn-lt"/>
                <a:ea typeface="+mn-ea"/>
                <a:cs typeface="+mn-cs"/>
              </a:rPr>
              <a:t>que c’est un système efficace?</a:t>
            </a:r>
            <a:r>
              <a:rPr lang="fr-CA" sz="1200" kern="1200" baseline="0" dirty="0">
                <a:solidFill>
                  <a:schemeClr val="tx1"/>
                </a:solidFill>
                <a:latin typeface="+mn-lt"/>
                <a:ea typeface="+mn-ea"/>
                <a:cs typeface="+mn-cs"/>
              </a:rPr>
              <a:t> OH que non!</a:t>
            </a:r>
            <a:endParaRPr lang="en-CA"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Nous allons regarder ensemble les paramètres et les conditions qui vont</a:t>
            </a:r>
            <a:r>
              <a:rPr lang="fr-CA" baseline="0" dirty="0" smtClean="0"/>
              <a:t> permettre de concevoir les rampes de vapeurs et comment ces conditions vont permettre réaliser des rampes de vapeurs plus ou moins efficace.</a:t>
            </a:r>
          </a:p>
          <a:p>
            <a:endParaRPr lang="fr-CA" baseline="0" dirty="0" smtClean="0"/>
          </a:p>
          <a:p>
            <a:pPr marL="914400" lvl="1" indent="-457200">
              <a:buFont typeface="+mj-lt"/>
              <a:buAutoNum type="alphaLcParenR"/>
            </a:pPr>
            <a:r>
              <a:rPr lang="fr-CA" dirty="0" smtClean="0"/>
              <a:t>Phénomène d’</a:t>
            </a:r>
            <a:r>
              <a:rPr lang="fr-CA" dirty="0" err="1" smtClean="0"/>
              <a:t>absorbtion</a:t>
            </a:r>
            <a:r>
              <a:rPr lang="fr-CA" dirty="0" smtClean="0"/>
              <a:t> de la vapeur</a:t>
            </a:r>
          </a:p>
          <a:p>
            <a:pPr marL="914400" lvl="1" indent="-457200">
              <a:buFont typeface="+mj-lt"/>
              <a:buAutoNum type="alphaLcParenR"/>
            </a:pPr>
            <a:r>
              <a:rPr lang="fr-CA" dirty="0" smtClean="0"/>
              <a:t>Qu’est ce que le mouillage?</a:t>
            </a:r>
          </a:p>
          <a:p>
            <a:pPr marL="914400" lvl="1" indent="-457200">
              <a:buFont typeface="+mj-lt"/>
              <a:buAutoNum type="alphaLcParenR"/>
            </a:pPr>
            <a:r>
              <a:rPr lang="fr-CA" dirty="0" smtClean="0"/>
              <a:t>Les compromis lors de l’implantation</a:t>
            </a:r>
          </a:p>
          <a:p>
            <a:pPr marL="914400" lvl="1" indent="-457200">
              <a:buFont typeface="+mj-lt"/>
              <a:buAutoNum type="alphaLcParenR"/>
            </a:pPr>
            <a:r>
              <a:rPr lang="fr-CA" dirty="0" smtClean="0"/>
              <a:t>Les paramètres pour la conception des rampes</a:t>
            </a:r>
          </a:p>
          <a:p>
            <a:pPr marL="914400" lvl="1" indent="-457200">
              <a:buFont typeface="+mj-lt"/>
              <a:buAutoNum type="alphaLcParenR"/>
            </a:pPr>
            <a:r>
              <a:rPr lang="fr-CA" dirty="0" smtClean="0"/>
              <a:t>Une école près de chez nous</a:t>
            </a:r>
          </a:p>
          <a:p>
            <a:endParaRPr lang="fr-CA" baseline="0" dirty="0" smtClean="0"/>
          </a:p>
        </p:txBody>
      </p:sp>
      <p:sp>
        <p:nvSpPr>
          <p:cNvPr id="4" name="Slide Number Placeholder 3"/>
          <p:cNvSpPr>
            <a:spLocks noGrp="1"/>
          </p:cNvSpPr>
          <p:nvPr>
            <p:ph type="sldNum" sz="quarter" idx="10"/>
          </p:nvPr>
        </p:nvSpPr>
        <p:spPr/>
        <p:txBody>
          <a:bodyPr/>
          <a:lstStyle/>
          <a:p>
            <a:fld id="{BE1686F5-D9B0-4B87-9E68-28AD15F2A4F1}" type="slidenum">
              <a:rPr lang="en-US" smtClean="0"/>
              <a:pPr/>
              <a:t>17</a:t>
            </a:fld>
            <a:endParaRPr lang="en-US"/>
          </a:p>
        </p:txBody>
      </p:sp>
    </p:spTree>
    <p:extLst>
      <p:ext uri="{BB962C8B-B14F-4D97-AF65-F5344CB8AC3E}">
        <p14:creationId xmlns:p14="http://schemas.microsoft.com/office/powerpoint/2010/main" xmlns="" val="180320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a:t>Que se passe-t-il lorsque la vapeur produite</a:t>
            </a:r>
            <a:r>
              <a:rPr lang="fr-CA" baseline="0" dirty="0"/>
              <a:t> par un générateur de </a:t>
            </a:r>
            <a:r>
              <a:rPr lang="fr-CA" baseline="0" dirty="0" smtClean="0"/>
              <a:t>vapeur et qu’elle  </a:t>
            </a:r>
            <a:r>
              <a:rPr lang="fr-CA" dirty="0"/>
              <a:t>est injectée dans un écoulement </a:t>
            </a:r>
            <a:r>
              <a:rPr lang="fr-CA" dirty="0" smtClean="0"/>
              <a:t>d’air?</a:t>
            </a:r>
          </a:p>
          <a:p>
            <a:endParaRPr lang="fr-CA" dirty="0"/>
          </a:p>
          <a:p>
            <a:pPr marL="228600" indent="-228600">
              <a:buFont typeface="+mj-lt"/>
              <a:buAutoNum type="arabicPeriod"/>
            </a:pPr>
            <a:r>
              <a:rPr lang="fr-CA" dirty="0"/>
              <a:t>L’écoulement</a:t>
            </a:r>
            <a:r>
              <a:rPr lang="fr-CA" baseline="0" dirty="0"/>
              <a:t> d’air est plus froid que la vapeur donc une portion de cette vapeur condensera</a:t>
            </a:r>
          </a:p>
          <a:p>
            <a:pPr marL="228600" indent="-228600">
              <a:buFont typeface="+mj-lt"/>
              <a:buAutoNum type="arabicPeriod"/>
            </a:pPr>
            <a:r>
              <a:rPr lang="fr-CA" baseline="0" dirty="0"/>
              <a:t>Il y aura alors formation de fine particules de condensation en suspension dans l’écoulement d’air, c’est que certain appelle la trainée de </a:t>
            </a:r>
            <a:r>
              <a:rPr lang="fr-CA" baseline="0" dirty="0" smtClean="0"/>
              <a:t>vapeur.</a:t>
            </a:r>
            <a:br>
              <a:rPr lang="fr-CA" baseline="0" dirty="0" smtClean="0"/>
            </a:br>
            <a:r>
              <a:rPr lang="fr-CA" baseline="0" dirty="0" smtClean="0"/>
              <a:t>Mais la </a:t>
            </a:r>
            <a:r>
              <a:rPr lang="fr-CA" baseline="0" dirty="0"/>
              <a:t>vapeur est </a:t>
            </a:r>
            <a:r>
              <a:rPr lang="fr-CA" baseline="0" dirty="0" smtClean="0"/>
              <a:t>invisible en fait, si elle est visible c’est de la condensation que vous voyez!</a:t>
            </a:r>
            <a:endParaRPr lang="fr-CA" baseline="0" dirty="0"/>
          </a:p>
          <a:p>
            <a:pPr marL="228600" indent="-228600">
              <a:buFont typeface="+mj-lt"/>
              <a:buAutoNum type="arabicPeriod"/>
            </a:pPr>
            <a:r>
              <a:rPr lang="fr-CA" baseline="0" dirty="0"/>
              <a:t>La condensation n’est visible que sur une certaine distance en aval de la zone d’injection.</a:t>
            </a:r>
          </a:p>
          <a:p>
            <a:pPr marL="228600" indent="-228600">
              <a:buFont typeface="+mj-lt"/>
              <a:buAutoNum type="arabicPeriod"/>
            </a:pPr>
            <a:r>
              <a:rPr lang="fr-CA" baseline="0" dirty="0"/>
              <a:t>Dans cette zone, la vapeur et le condensat se mélange avec l’air et c’est là qu’il y a risque de mouillage</a:t>
            </a:r>
            <a:r>
              <a:rPr lang="fr-CA" baseline="0" dirty="0" smtClean="0"/>
              <a:t>.</a:t>
            </a:r>
            <a:endParaRPr lang="fr-CA" baseline="0" dirty="0"/>
          </a:p>
          <a:p>
            <a:pPr marL="228600" indent="-228600">
              <a:buFont typeface="+mj-lt"/>
              <a:buAutoNum type="arabicPeriod"/>
            </a:pPr>
            <a:r>
              <a:rPr lang="fr-CA" baseline="0" dirty="0"/>
              <a:t>L’absorption de la vapeur est réalisé lorsqu’aucune particule de condensat n’est visible.</a:t>
            </a:r>
          </a:p>
          <a:p>
            <a:pPr marL="228600" indent="-228600">
              <a:buFont typeface="+mj-lt"/>
              <a:buAutoNum type="arabicPeriod"/>
            </a:pPr>
            <a:endParaRPr lang="fr-CA" baseline="0" dirty="0"/>
          </a:p>
          <a:p>
            <a:pPr marL="228600" indent="-228600">
              <a:buFont typeface="+mj-lt"/>
              <a:buNone/>
            </a:pPr>
            <a:endParaRPr lang="fr-CA" baseline="0" dirty="0"/>
          </a:p>
          <a:p>
            <a:pPr marL="228600" indent="-228600">
              <a:buFont typeface="+mj-lt"/>
              <a:buAutoNum type="arabicPeriod"/>
            </a:pPr>
            <a:endParaRPr lang="fr-CA" dirty="0"/>
          </a:p>
          <a:p>
            <a:endParaRPr lang="fr-CA" dirty="0"/>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18</a:t>
            </a:fld>
            <a:endParaRPr lang="en-US"/>
          </a:p>
        </p:txBody>
      </p:sp>
    </p:spTree>
    <p:extLst>
      <p:ext uri="{BB962C8B-B14F-4D97-AF65-F5344CB8AC3E}">
        <p14:creationId xmlns:p14="http://schemas.microsoft.com/office/powerpoint/2010/main" xmlns="" val="203438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Sur cette</a:t>
            </a:r>
            <a:r>
              <a:rPr lang="fr-CA" baseline="0" dirty="0" smtClean="0"/>
              <a:t> représentation j’ai indiqué les différentes phase d’</a:t>
            </a:r>
            <a:r>
              <a:rPr lang="fr-CA" baseline="0" dirty="0" err="1" smtClean="0"/>
              <a:t>absorbtion</a:t>
            </a:r>
            <a:endParaRPr lang="fr-CA" baseline="0" dirty="0" smtClean="0"/>
          </a:p>
          <a:p>
            <a:pPr marL="228600" indent="-228600">
              <a:buFont typeface="+mj-lt"/>
              <a:buAutoNum type="arabicPeriod"/>
            </a:pPr>
            <a:r>
              <a:rPr lang="fr-CA" baseline="0" dirty="0" smtClean="0"/>
              <a:t>La trainée, c’est la partie visible</a:t>
            </a:r>
          </a:p>
          <a:p>
            <a:pPr marL="228600" indent="-228600">
              <a:buFont typeface="+mj-lt"/>
              <a:buAutoNum type="arabicPeriod"/>
            </a:pPr>
            <a:r>
              <a:rPr lang="fr-CA" baseline="0" dirty="0" smtClean="0"/>
              <a:t>La </a:t>
            </a:r>
            <a:r>
              <a:rPr lang="fr-CA" baseline="0" dirty="0"/>
              <a:t>distance non mouillante est très légèrement inférieure à la distance </a:t>
            </a:r>
            <a:r>
              <a:rPr lang="fr-CA" baseline="0" dirty="0" smtClean="0"/>
              <a:t>d’</a:t>
            </a:r>
            <a:r>
              <a:rPr lang="fr-CA" baseline="0" dirty="0" err="1" smtClean="0"/>
              <a:t>absortion</a:t>
            </a:r>
            <a:r>
              <a:rPr lang="fr-CA" baseline="0" dirty="0" smtClean="0"/>
              <a:t/>
            </a:r>
            <a:br>
              <a:rPr lang="fr-CA" baseline="0" dirty="0" smtClean="0"/>
            </a:br>
            <a:r>
              <a:rPr lang="fr-CA" baseline="0" dirty="0" smtClean="0"/>
              <a:t>il y a encore quelques particules de condensation dans l’air mais pas assez pour former du mouillage lors du contact avec une composante ou un obstacle</a:t>
            </a:r>
          </a:p>
          <a:p>
            <a:pPr marL="228600" indent="-228600">
              <a:buFont typeface="+mj-lt"/>
              <a:buAutoNum type="arabicPeriod"/>
            </a:pPr>
            <a:r>
              <a:rPr lang="fr-CA" baseline="0" dirty="0" smtClean="0"/>
              <a:t>La vapeur sera compétemment absorbée bien avant que le mélange soit complétement </a:t>
            </a:r>
            <a:r>
              <a:rPr lang="fr-CA" baseline="0" dirty="0" err="1" smtClean="0"/>
              <a:t>homogéne</a:t>
            </a:r>
            <a:r>
              <a:rPr lang="fr-CA" baseline="0" dirty="0" smtClean="0"/>
              <a:t>  - c’est-à-dire </a:t>
            </a:r>
            <a:r>
              <a:rPr lang="fr-CA" baseline="0" dirty="0" err="1" smtClean="0"/>
              <a:t>homogéne</a:t>
            </a:r>
            <a:r>
              <a:rPr lang="fr-CA" baseline="0" dirty="0" smtClean="0"/>
              <a:t> en température et humidité relative.</a:t>
            </a:r>
          </a:p>
          <a:p>
            <a:pPr marL="228600" indent="-228600">
              <a:buFont typeface="+mj-lt"/>
              <a:buAutoNum type="arabicPeriod"/>
            </a:pPr>
            <a:endParaRPr lang="fr-CA" baseline="0" dirty="0"/>
          </a:p>
          <a:p>
            <a:pPr marL="228600" indent="-228600">
              <a:buFont typeface="+mj-lt"/>
              <a:buAutoNum type="arabicPeriod"/>
            </a:pPr>
            <a:endParaRPr lang="fr-CA" baseline="0" dirty="0"/>
          </a:p>
          <a:p>
            <a:pPr marL="228600" indent="-228600">
              <a:buFont typeface="+mj-lt"/>
              <a:buNone/>
            </a:pPr>
            <a:endParaRPr lang="fr-CA" baseline="0" dirty="0"/>
          </a:p>
          <a:p>
            <a:pPr marL="228600" indent="-228600">
              <a:buFont typeface="+mj-lt"/>
              <a:buAutoNum type="arabicPeriod"/>
            </a:pPr>
            <a:endParaRPr lang="fr-CA" dirty="0"/>
          </a:p>
          <a:p>
            <a:endParaRPr lang="fr-CA" dirty="0"/>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smtClean="0"/>
              <a:t>Dérouler le plan</a:t>
            </a:r>
          </a:p>
          <a:p>
            <a:endParaRPr lang="fr-CA" baseline="0" dirty="0" smtClean="0"/>
          </a:p>
          <a:p>
            <a:r>
              <a:rPr lang="fr-CA" baseline="0" dirty="0" smtClean="0"/>
              <a:t>Je vous propose de noter vos questions  pendant la présentation, il y aura une période de questions a la fin de la présentation</a:t>
            </a:r>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a:t>
            </a:fld>
            <a:endParaRPr lang="en-US"/>
          </a:p>
        </p:txBody>
      </p:sp>
    </p:spTree>
    <p:extLst>
      <p:ext uri="{BB962C8B-B14F-4D97-AF65-F5344CB8AC3E}">
        <p14:creationId xmlns:p14="http://schemas.microsoft.com/office/powerpoint/2010/main" xmlns="" val="3302189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a:t>Pourquoi</a:t>
            </a:r>
            <a:r>
              <a:rPr lang="fr-CA" baseline="0" dirty="0"/>
              <a:t> ça ne mouille pas si ce n’est pas </a:t>
            </a:r>
            <a:r>
              <a:rPr lang="fr-CA" baseline="0" dirty="0" smtClean="0"/>
              <a:t>complètement </a:t>
            </a:r>
            <a:r>
              <a:rPr lang="fr-CA" baseline="0" dirty="0"/>
              <a:t>absorbé</a:t>
            </a:r>
            <a:r>
              <a:rPr lang="fr-CA" baseline="0" dirty="0" smtClean="0"/>
              <a:t>?</a:t>
            </a:r>
          </a:p>
          <a:p>
            <a:endParaRPr lang="fr-CA" baseline="0" dirty="0"/>
          </a:p>
          <a:p>
            <a:r>
              <a:rPr lang="fr-CA" baseline="0" dirty="0"/>
              <a:t>Parce que le mouillage est le résultat de l’accumulation des particules de condensation.</a:t>
            </a:r>
          </a:p>
          <a:p>
            <a:r>
              <a:rPr lang="fr-CA" baseline="0" dirty="0"/>
              <a:t>Pour qu’il y </a:t>
            </a:r>
            <a:r>
              <a:rPr lang="fr-CA" baseline="0" dirty="0" smtClean="0"/>
              <a:t>ait </a:t>
            </a:r>
            <a:r>
              <a:rPr lang="fr-CA" baseline="0" dirty="0"/>
              <a:t>accumulation, il faut un apport </a:t>
            </a:r>
            <a:r>
              <a:rPr lang="fr-CA" baseline="0" dirty="0" smtClean="0"/>
              <a:t>constant de </a:t>
            </a:r>
            <a:r>
              <a:rPr lang="fr-CA" baseline="0" dirty="0"/>
              <a:t>condensat et une surface en contact avec </a:t>
            </a:r>
            <a:r>
              <a:rPr lang="fr-CA" baseline="0" dirty="0" smtClean="0"/>
              <a:t>écoulement</a:t>
            </a:r>
          </a:p>
          <a:p>
            <a:endParaRPr lang="fr-CA" baseline="0" dirty="0"/>
          </a:p>
          <a:p>
            <a:r>
              <a:rPr lang="fr-CA" baseline="0" dirty="0"/>
              <a:t>La meilleure surface est un </a:t>
            </a:r>
            <a:r>
              <a:rPr lang="fr-CA" baseline="0" dirty="0" smtClean="0"/>
              <a:t>filtre.</a:t>
            </a:r>
          </a:p>
          <a:p>
            <a:r>
              <a:rPr lang="fr-CA" baseline="0" dirty="0" smtClean="0"/>
              <a:t>Les filtres sont d’excellents pièges a particules de condensats.</a:t>
            </a:r>
          </a:p>
          <a:p>
            <a:r>
              <a:rPr lang="fr-CA" baseline="0" dirty="0" smtClean="0"/>
              <a:t>Tenez les le plus loin possible de votre humidificateur (en aval) !</a:t>
            </a:r>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fr-CA" dirty="0" smtClean="0"/>
              <a:t>On</a:t>
            </a:r>
            <a:r>
              <a:rPr lang="fr-CA" baseline="0" dirty="0" smtClean="0"/>
              <a:t> peut se le dire le système de ventilation ou la CTA n’est jamais conçu pour optimiser l’humidificateur</a:t>
            </a:r>
          </a:p>
          <a:p>
            <a:r>
              <a:rPr lang="fr-CA" baseline="0" dirty="0" smtClean="0"/>
              <a:t>L’humidification est souvent ajoutée après que tous les autres aspects et paramètres ont été définis et fixés</a:t>
            </a:r>
          </a:p>
          <a:p>
            <a:endParaRPr lang="fr-CA" baseline="0" dirty="0" smtClean="0"/>
          </a:p>
          <a:p>
            <a:r>
              <a:rPr lang="fr-CA" baseline="0" dirty="0" smtClean="0"/>
              <a:t>Il faut donc trouver un emplacement idéal – ou le moins pire pour l’implantation des ou de la rampe de diffusion de vapeur</a:t>
            </a:r>
          </a:p>
          <a:p>
            <a:endParaRPr lang="fr-CA" baseline="0" dirty="0" smtClean="0"/>
          </a:p>
          <a:p>
            <a:r>
              <a:rPr lang="fr-CA" baseline="0" dirty="0" smtClean="0"/>
              <a:t>Ceci va conditionner la distance non mouillante possible ou requise …</a:t>
            </a:r>
          </a:p>
          <a:p>
            <a:r>
              <a:rPr lang="fr-CA" baseline="0" dirty="0" smtClean="0"/>
              <a:t>Dans notre jargon on parle de DNM ou ‘’Non </a:t>
            </a:r>
            <a:r>
              <a:rPr lang="fr-CA" baseline="0" dirty="0" err="1" smtClean="0"/>
              <a:t>wetting</a:t>
            </a:r>
            <a:r>
              <a:rPr lang="fr-CA" baseline="0" dirty="0" smtClean="0"/>
              <a:t> distance’’ en anglais</a:t>
            </a:r>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21</a:t>
            </a:fld>
            <a:endParaRPr lang="en-US"/>
          </a:p>
        </p:txBody>
      </p:sp>
    </p:spTree>
    <p:extLst>
      <p:ext uri="{BB962C8B-B14F-4D97-AF65-F5344CB8AC3E}">
        <p14:creationId xmlns:p14="http://schemas.microsoft.com/office/powerpoint/2010/main" xmlns="" val="3840961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Donc une fois que l’on a décidé ou placer nos</a:t>
            </a:r>
            <a:r>
              <a:rPr lang="fr-CA" baseline="0" dirty="0" smtClean="0"/>
              <a:t> rampes, on sait quel espace en aval est disponible.</a:t>
            </a:r>
          </a:p>
          <a:p>
            <a:endParaRPr lang="fr-CA" baseline="0" dirty="0" smtClean="0"/>
          </a:p>
          <a:p>
            <a:r>
              <a:rPr lang="fr-CA" baseline="0" dirty="0" smtClean="0"/>
              <a:t>Cette DNM dépends </a:t>
            </a:r>
          </a:p>
          <a:p>
            <a:pPr marL="171450" indent="-171450">
              <a:buFont typeface="Arial" panose="020B0604020202020204" pitchFamily="34" charset="0"/>
              <a:buChar char="•"/>
            </a:pPr>
            <a:r>
              <a:rPr lang="fr-CA" baseline="0" dirty="0" smtClean="0"/>
              <a:t>Des conditions de l’air</a:t>
            </a:r>
          </a:p>
          <a:p>
            <a:pPr marL="171450" indent="-171450">
              <a:buFont typeface="Arial" panose="020B0604020202020204" pitchFamily="34" charset="0"/>
              <a:buChar char="•"/>
            </a:pPr>
            <a:r>
              <a:rPr lang="fr-CA" baseline="0" dirty="0" smtClean="0"/>
              <a:t>Et du maillage ou si vous préférer de l’uniformité de la distribution de vapeur sur la section du conduit. Plus le maillage est fin plus la DNM va être courte.</a:t>
            </a:r>
          </a:p>
          <a:p>
            <a:pPr marL="171450" indent="-171450">
              <a:buFont typeface="Arial" panose="020B0604020202020204" pitchFamily="34" charset="0"/>
              <a:buChar char="•"/>
            </a:pPr>
            <a:endParaRPr lang="fr-CA" baseline="0" dirty="0" smtClean="0"/>
          </a:p>
          <a:p>
            <a:pPr marL="0" indent="0">
              <a:buFont typeface="Arial" panose="020B0604020202020204" pitchFamily="34" charset="0"/>
              <a:buNone/>
            </a:pPr>
            <a:r>
              <a:rPr lang="fr-CA" baseline="0" dirty="0" smtClean="0"/>
              <a:t>Cette DNM est en général calculée et prédite par des algorithme de prédiction disponible en ligne et offerts par les manufacturiers d’humidificateurs.</a:t>
            </a:r>
          </a:p>
          <a:p>
            <a:pPr marL="0" indent="0">
              <a:buFont typeface="Arial" panose="020B0604020202020204" pitchFamily="34" charset="0"/>
              <a:buNone/>
            </a:pPr>
            <a:r>
              <a:rPr lang="fr-CA" baseline="0" dirty="0" smtClean="0"/>
              <a:t>J’’aimerais apporter votre attention sur le fait que ces algorithmes on tous été développés à partir de données expérimentales – donc dans des laboratoires . </a:t>
            </a:r>
          </a:p>
          <a:p>
            <a:pPr marL="0" indent="0">
              <a:buFont typeface="Arial" panose="020B0604020202020204" pitchFamily="34" charset="0"/>
              <a:buNone/>
            </a:pPr>
            <a:r>
              <a:rPr lang="fr-CA" baseline="0" dirty="0" smtClean="0"/>
              <a:t>Sans vouloir insulter personne, je ne penses pas que vos CTA soient des laboratoires. </a:t>
            </a:r>
          </a:p>
          <a:p>
            <a:pPr marL="171450" indent="-171450">
              <a:buFont typeface="Arial" panose="020B0604020202020204" pitchFamily="34" charset="0"/>
              <a:buChar char="•"/>
            </a:pPr>
            <a:r>
              <a:rPr lang="fr-CA" baseline="0" dirty="0" smtClean="0"/>
              <a:t>L’écoulement d’air n’y est pas aussi homogène que dans les conduits de laboratoires,</a:t>
            </a:r>
          </a:p>
          <a:p>
            <a:pPr marL="171450" indent="-171450">
              <a:buFont typeface="Arial" panose="020B0604020202020204" pitchFamily="34" charset="0"/>
              <a:buChar char="•"/>
            </a:pPr>
            <a:r>
              <a:rPr lang="fr-CA" baseline="0" dirty="0" smtClean="0"/>
              <a:t>la vitesse d’air y est surement différente, </a:t>
            </a:r>
          </a:p>
          <a:p>
            <a:pPr marL="171450" indent="-171450">
              <a:buFont typeface="Arial" panose="020B0604020202020204" pitchFamily="34" charset="0"/>
              <a:buChar char="•"/>
            </a:pPr>
            <a:r>
              <a:rPr lang="fr-CA" baseline="0" dirty="0" smtClean="0"/>
              <a:t>il y a sans doutes des zone mortes ou autre obstacles qui ne sont jamais présents dans les labo.</a:t>
            </a:r>
          </a:p>
          <a:p>
            <a:pPr marL="0" indent="0">
              <a:buFont typeface="Arial" panose="020B0604020202020204" pitchFamily="34" charset="0"/>
              <a:buNone/>
            </a:pPr>
            <a:r>
              <a:rPr lang="fr-CA" baseline="0" dirty="0" smtClean="0"/>
              <a:t>Je ne vous dit pas de ne pas vous fiez aux informations fournis par ces algorithmes – j’ai moi-même participer a l’élaboration de deux de ceux là –</a:t>
            </a:r>
          </a:p>
          <a:p>
            <a:pPr marL="0" indent="0">
              <a:buFont typeface="Arial" panose="020B0604020202020204" pitchFamily="34" charset="0"/>
              <a:buNone/>
            </a:pPr>
            <a:r>
              <a:rPr lang="fr-CA" baseline="0" dirty="0" smtClean="0"/>
              <a:t>mais SVP envisagez des facteurs de sécurité a appliquer si vous savez que les conditions de votre CTA ou de votre conduit d’air est loin des conditions « idéales »  de laboratoire, et notamment pour les vitesse d’air élevées, et les dimensions de conduits étroits.</a:t>
            </a:r>
          </a:p>
          <a:p>
            <a:pPr marL="0" indent="0">
              <a:buFont typeface="Arial" panose="020B0604020202020204" pitchFamily="34" charset="0"/>
              <a:buNone/>
            </a:pPr>
            <a:endParaRPr lang="fr-CA" baseline="0" dirty="0"/>
          </a:p>
          <a:p>
            <a:endParaRPr lang="fr-CA" baseline="0" dirty="0"/>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lstStyle/>
          <a:p>
            <a:r>
              <a:rPr lang="fr-CA" baseline="0" dirty="0" smtClean="0"/>
              <a:t>Voyons quels sont les paramètres de conception des rampes de vapeur</a:t>
            </a:r>
          </a:p>
          <a:p>
            <a:r>
              <a:rPr lang="fr-CA" baseline="0" dirty="0" smtClean="0"/>
              <a:t>Imaginer un triangle de 3 paramètres, mais dont un de ces 3 est la résultante des autres.</a:t>
            </a:r>
          </a:p>
          <a:p>
            <a:r>
              <a:rPr lang="fr-CA" baseline="0" dirty="0" smtClean="0"/>
              <a:t>Ces 3 paramètres sont:</a:t>
            </a:r>
          </a:p>
          <a:p>
            <a:pPr marL="228600" indent="-228600">
              <a:buFont typeface="+mj-lt"/>
              <a:buAutoNum type="arabicPeriod"/>
            </a:pPr>
            <a:r>
              <a:rPr lang="fr-CA" baseline="0" dirty="0" smtClean="0"/>
              <a:t>La charge, ou </a:t>
            </a:r>
            <a:r>
              <a:rPr lang="fr-CA" baseline="0" dirty="0" err="1" smtClean="0"/>
              <a:t>qté</a:t>
            </a:r>
            <a:r>
              <a:rPr lang="fr-CA" baseline="0" dirty="0" smtClean="0"/>
              <a:t> de vapeur, ou encore différence de taux d’humidité avant et après la rampe</a:t>
            </a:r>
          </a:p>
          <a:p>
            <a:pPr marL="228600" indent="-228600">
              <a:buFont typeface="+mj-lt"/>
              <a:buAutoNum type="arabicPeriod"/>
            </a:pPr>
            <a:r>
              <a:rPr lang="fr-CA" baseline="0" dirty="0" smtClean="0"/>
              <a:t>Le maillage ont nous venons de parler – ou plus exactement </a:t>
            </a:r>
            <a:r>
              <a:rPr lang="fr-CA" baseline="0" dirty="0" smtClean="0"/>
              <a:t>entraxe entre les </a:t>
            </a:r>
            <a:r>
              <a:rPr lang="fr-CA" baseline="0" dirty="0" smtClean="0"/>
              <a:t>tubes verticaux ou horizontaux et le nombre de buses</a:t>
            </a:r>
          </a:p>
          <a:p>
            <a:pPr marL="228600" indent="-228600">
              <a:buFont typeface="+mj-lt"/>
              <a:buAutoNum type="arabicPeriod"/>
            </a:pPr>
            <a:r>
              <a:rPr lang="fr-CA" baseline="0" dirty="0" smtClean="0"/>
              <a:t>La DNM – la distance non mouillante</a:t>
            </a:r>
          </a:p>
          <a:p>
            <a:pPr marL="228600" indent="-228600">
              <a:buFont typeface="+mj-lt"/>
              <a:buAutoNum type="arabicPeriod"/>
            </a:pPr>
            <a:endParaRPr lang="fr-CA" baseline="0" dirty="0" smtClean="0"/>
          </a:p>
          <a:p>
            <a:pPr marL="0" indent="0">
              <a:buFont typeface="+mj-lt"/>
              <a:buNone/>
            </a:pPr>
            <a:r>
              <a:rPr lang="fr-CA" baseline="0" dirty="0" smtClean="0"/>
              <a:t>La charge (le paramètre 1) est connue parce qu’il a été défini avant.</a:t>
            </a:r>
          </a:p>
          <a:p>
            <a:pPr marL="0" indent="0">
              <a:buFont typeface="+mj-lt"/>
              <a:buNone/>
            </a:pPr>
            <a:r>
              <a:rPr lang="fr-CA" baseline="0" dirty="0" smtClean="0"/>
              <a:t>Si on est chanceux on regarde alors quel est le nombre de tube et de buses minimum pour diffuser cette quantité de vapeur et l’on obtient alors la DNM </a:t>
            </a:r>
          </a:p>
          <a:p>
            <a:pPr marL="0" indent="0">
              <a:buFont typeface="+mj-lt"/>
              <a:buNone/>
            </a:pPr>
            <a:endParaRPr lang="fr-CA" baseline="0" dirty="0" smtClean="0"/>
          </a:p>
          <a:p>
            <a:pPr marL="0" indent="0">
              <a:buFont typeface="+mj-lt"/>
              <a:buNone/>
            </a:pPr>
            <a:r>
              <a:rPr lang="fr-CA" baseline="0" dirty="0" smtClean="0"/>
              <a:t>Mais la plupart du temps une DNM maximum est requise – parce qu’il y a un obstacle (une autre composante ou un coude ou une transition) en aval de la rampe – et l’on va alors définir le nombre de tubes et de buses pour atteindre cette distance.</a:t>
            </a:r>
          </a:p>
          <a:p>
            <a:pPr marL="0" indent="0">
              <a:buFont typeface="+mj-lt"/>
              <a:buNone/>
            </a:pPr>
            <a:endParaRPr lang="fr-CA" baseline="0" dirty="0" smtClean="0"/>
          </a:p>
        </p:txBody>
      </p:sp>
      <p:sp>
        <p:nvSpPr>
          <p:cNvPr id="4" name="Slide Number Placeholder 3"/>
          <p:cNvSpPr>
            <a:spLocks noGrp="1"/>
          </p:cNvSpPr>
          <p:nvPr>
            <p:ph type="sldNum" sz="quarter" idx="10"/>
          </p:nvPr>
        </p:nvSpPr>
        <p:spPr/>
        <p:txBody>
          <a:bodyPr/>
          <a:lstStyle/>
          <a:p>
            <a:fld id="{BE1686F5-D9B0-4B87-9E68-28AD15F2A4F1}" type="slidenum">
              <a:rPr lang="en-US" smtClean="0"/>
              <a:pPr/>
              <a:t>23</a:t>
            </a:fld>
            <a:endParaRPr lang="en-US"/>
          </a:p>
        </p:txBody>
      </p:sp>
    </p:spTree>
    <p:extLst>
      <p:ext uri="{BB962C8B-B14F-4D97-AF65-F5344CB8AC3E}">
        <p14:creationId xmlns:p14="http://schemas.microsoft.com/office/powerpoint/2010/main" xmlns="" val="3840961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35min</a:t>
            </a:r>
          </a:p>
          <a:p>
            <a:r>
              <a:rPr lang="fr-CA" dirty="0" smtClean="0"/>
              <a:t>Nous</a:t>
            </a:r>
            <a:r>
              <a:rPr lang="fr-CA" baseline="0" dirty="0" smtClean="0"/>
              <a:t> avons reçu ce devis pour fournir humidificateur et rampes.</a:t>
            </a:r>
          </a:p>
          <a:p>
            <a:r>
              <a:rPr lang="fr-CA" baseline="0" dirty="0" smtClean="0"/>
              <a:t>Le projet est pour une école, dans notre belle province. Je n’en dirai pas plus pour ne pas confronter personne…</a:t>
            </a:r>
          </a:p>
          <a:p>
            <a:endParaRPr lang="fr-CA" baseline="0" dirty="0" smtClean="0"/>
          </a:p>
          <a:p>
            <a:r>
              <a:rPr lang="fr-CA" baseline="0" dirty="0" smtClean="0"/>
              <a:t>J’ai repris ici les infos fournie:</a:t>
            </a:r>
          </a:p>
          <a:p>
            <a:pPr marL="171450" indent="-171450">
              <a:buFont typeface="Arial" panose="020B0604020202020204" pitchFamily="34" charset="0"/>
              <a:buChar char="•"/>
            </a:pPr>
            <a:r>
              <a:rPr lang="fr-CA" baseline="0" dirty="0" smtClean="0"/>
              <a:t>Consigne pièce: 21degC et 40%HR</a:t>
            </a:r>
          </a:p>
          <a:p>
            <a:pPr marL="171450" indent="-171450">
              <a:buFont typeface="Arial" panose="020B0604020202020204" pitchFamily="34" charset="0"/>
              <a:buChar char="•"/>
            </a:pPr>
            <a:r>
              <a:rPr lang="fr-CA" baseline="0" dirty="0" smtClean="0"/>
              <a:t>Débit total : 14000PCM</a:t>
            </a:r>
          </a:p>
          <a:p>
            <a:pPr marL="171450" indent="-171450">
              <a:buFont typeface="Arial" panose="020B0604020202020204" pitchFamily="34" charset="0"/>
              <a:buChar char="•"/>
            </a:pPr>
            <a:r>
              <a:rPr lang="fr-CA" baseline="0" dirty="0" smtClean="0"/>
              <a:t>Dimensions du conduit 48x48po, </a:t>
            </a:r>
          </a:p>
          <a:p>
            <a:pPr marL="171450" indent="-171450">
              <a:buFont typeface="Arial" panose="020B0604020202020204" pitchFamily="34" charset="0"/>
              <a:buChar char="•"/>
            </a:pPr>
            <a:r>
              <a:rPr lang="fr-CA" baseline="0" dirty="0" smtClean="0"/>
              <a:t>Charge d’humidification requise : 213lb/h</a:t>
            </a:r>
          </a:p>
          <a:p>
            <a:pPr marL="171450" indent="-171450">
              <a:buFont typeface="Arial" panose="020B0604020202020204" pitchFamily="34" charset="0"/>
              <a:buChar char="•"/>
            </a:pPr>
            <a:r>
              <a:rPr lang="fr-CA" baseline="0" dirty="0" smtClean="0"/>
              <a:t>DNM demandée de 10po</a:t>
            </a:r>
          </a:p>
          <a:p>
            <a:pPr marL="171450" indent="-171450">
              <a:buFont typeface="Arial" panose="020B0604020202020204" pitchFamily="34" charset="0"/>
              <a:buChar char="•"/>
            </a:pPr>
            <a:r>
              <a:rPr lang="fr-CA" baseline="0" dirty="0" smtClean="0"/>
              <a:t>Nous avons déduits les infos suivantes: vitesse d’air de xx</a:t>
            </a:r>
          </a:p>
          <a:p>
            <a:pPr marL="171450" indent="-171450">
              <a:buFont typeface="Arial" panose="020B0604020202020204" pitchFamily="34" charset="0"/>
              <a:buChar char="•"/>
            </a:pPr>
            <a:r>
              <a:rPr lang="fr-CA" baseline="0" dirty="0" smtClean="0"/>
              <a:t>% d’air extérieur: 56% (avec un air extérieur à -23 et 50%HR)</a:t>
            </a:r>
          </a:p>
          <a:p>
            <a:pPr marL="171450" indent="-171450">
              <a:buFont typeface="Arial" panose="020B0604020202020204" pitchFamily="34" charset="0"/>
              <a:buChar char="•"/>
            </a:pPr>
            <a:endParaRPr lang="fr-CA" baseline="0" dirty="0" smtClean="0"/>
          </a:p>
          <a:p>
            <a:pPr marL="0" indent="0">
              <a:buFont typeface="Arial" panose="020B0604020202020204" pitchFamily="34" charset="0"/>
              <a:buNone/>
            </a:pPr>
            <a:r>
              <a:rPr lang="fr-CA" baseline="0" dirty="0" smtClean="0"/>
              <a:t>Voici la rampe de vapeur qu’il nous faudrait pour diffuser cette quantité de vapeur et respecter une DNM de 10po</a:t>
            </a:r>
          </a:p>
          <a:p>
            <a:pPr marL="0" indent="0">
              <a:buFont typeface="Arial" panose="020B0604020202020204" pitchFamily="34" charset="0"/>
              <a:buNone/>
            </a:pPr>
            <a:r>
              <a:rPr lang="fr-CA" baseline="0" dirty="0" smtClean="0"/>
              <a:t>Elle doit avoir un collecteur de 4po et 11 tubes verticaux.</a:t>
            </a:r>
          </a:p>
          <a:p>
            <a:pPr marL="0" indent="0">
              <a:buFont typeface="Arial" panose="020B0604020202020204" pitchFamily="34" charset="0"/>
              <a:buNone/>
            </a:pPr>
            <a:endParaRPr lang="fr-CA" baseline="0" dirty="0" smtClean="0"/>
          </a:p>
          <a:p>
            <a:pPr marL="0" indent="0">
              <a:buFont typeface="Arial" panose="020B0604020202020204" pitchFamily="34" charset="0"/>
              <a:buNone/>
            </a:pPr>
            <a:r>
              <a:rPr lang="fr-CA" baseline="0" dirty="0" smtClean="0"/>
              <a:t>On s’est interrogé sur le besoin d’entrer autant d’air neuf en plein hiver. Mais on s’est dit que c’est sans doute pas plus mal d’avoir plus d’apport d’air neuf ca évitera aux élèves de s’endormir en cours il ne manqueront pas d’</a:t>
            </a:r>
            <a:r>
              <a:rPr lang="fr-CA" baseline="0" dirty="0" err="1" smtClean="0"/>
              <a:t>oxygéne</a:t>
            </a:r>
            <a:r>
              <a:rPr lang="fr-CA" baseline="0" dirty="0" smtClean="0"/>
              <a:t>.</a:t>
            </a:r>
          </a:p>
          <a:p>
            <a:pPr marL="0" indent="0">
              <a:buFont typeface="Arial" panose="020B0604020202020204" pitchFamily="34" charset="0"/>
              <a:buNone/>
            </a:pPr>
            <a:r>
              <a:rPr lang="fr-CA" baseline="0" dirty="0" smtClean="0"/>
              <a:t>Et ensuite on s’est interrogé sur la consigne de 40%, qu’est ce qui va se passer en plein hiver lorsque il fera -23 dehors est ce qu’il ne va pas y avoir de la condensation et du givre sur les fenêtres a ce taux d’humidité pendant les jours les plus froids de l’hiver.</a:t>
            </a:r>
          </a:p>
          <a:p>
            <a:pPr marL="0" indent="0">
              <a:buFont typeface="Arial" panose="020B0604020202020204" pitchFamily="34" charset="0"/>
              <a:buNone/>
            </a:pPr>
            <a:r>
              <a:rPr lang="fr-CA" baseline="0" dirty="0" smtClean="0"/>
              <a:t>Je vous propose de regarder ensemble l’influence de ces </a:t>
            </a:r>
            <a:r>
              <a:rPr lang="fr-CA" baseline="0" dirty="0" err="1" smtClean="0"/>
              <a:t>paramétres</a:t>
            </a:r>
            <a:r>
              <a:rPr lang="fr-CA" baseline="0" dirty="0" smtClean="0"/>
              <a:t> sur la charge et la conception de la rampe.</a:t>
            </a:r>
          </a:p>
          <a:p>
            <a:pPr marL="0" indent="0">
              <a:buFont typeface="Arial" panose="020B0604020202020204" pitchFamily="34" charset="0"/>
              <a:buNone/>
            </a:pPr>
            <a:endParaRPr lang="fr-CA" baseline="0" dirty="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Sur</a:t>
            </a:r>
            <a:r>
              <a:rPr lang="fr-CA" baseline="0" dirty="0" smtClean="0"/>
              <a:t> ce tableau en haut les trois colonnes représentent différentes consignes possibles pour le taux d’humidité.</a:t>
            </a:r>
          </a:p>
          <a:p>
            <a:endParaRPr lang="fr-CA" dirty="0" smtClean="0"/>
          </a:p>
          <a:p>
            <a:r>
              <a:rPr lang="fr-CA" dirty="0" smtClean="0"/>
              <a:t>Il</a:t>
            </a:r>
            <a:r>
              <a:rPr lang="fr-CA" baseline="0" dirty="0" smtClean="0"/>
              <a:t> y a ensuite les deux modes de calcul de charge sur les lignes du tableau:</a:t>
            </a:r>
          </a:p>
          <a:p>
            <a:r>
              <a:rPr lang="fr-CA" baseline="0" dirty="0" smtClean="0"/>
              <a:t>En haut le mode chauffage avec </a:t>
            </a:r>
            <a:r>
              <a:rPr lang="fr-CA" baseline="0" dirty="0" err="1" smtClean="0"/>
              <a:t>different</a:t>
            </a:r>
            <a:r>
              <a:rPr lang="fr-CA" baseline="0" dirty="0" smtClean="0"/>
              <a:t> apport d’air </a:t>
            </a:r>
            <a:r>
              <a:rPr lang="fr-CA" baseline="0" dirty="0" err="1" smtClean="0"/>
              <a:t>exterieur</a:t>
            </a:r>
            <a:r>
              <a:rPr lang="fr-CA" baseline="0" dirty="0" smtClean="0"/>
              <a:t> de 100% à 30%, et la ligne du 56% déduit de notre école.</a:t>
            </a:r>
          </a:p>
          <a:p>
            <a:r>
              <a:rPr lang="fr-CA" baseline="0" dirty="0" smtClean="0"/>
              <a:t>Puis en dessous le mode </a:t>
            </a:r>
            <a:r>
              <a:rPr lang="fr-CA" baseline="0" dirty="0" err="1" smtClean="0"/>
              <a:t>écomiseur</a:t>
            </a:r>
            <a:r>
              <a:rPr lang="fr-CA" baseline="0" dirty="0" smtClean="0"/>
              <a:t> avec 60% d’air frais.</a:t>
            </a:r>
          </a:p>
          <a:p>
            <a:endParaRPr lang="fr-CA" dirty="0" smtClean="0"/>
          </a:p>
          <a:p>
            <a:r>
              <a:rPr lang="fr-CA" dirty="0" smtClean="0"/>
              <a:t>On retrouve</a:t>
            </a:r>
            <a:r>
              <a:rPr lang="fr-CA" baseline="0" dirty="0" smtClean="0"/>
              <a:t> ici en rouge la charge calculée et demandée </a:t>
            </a:r>
          </a:p>
          <a:p>
            <a:r>
              <a:rPr lang="fr-CA" baseline="0" dirty="0" smtClean="0"/>
              <a:t>Et les autres scénarios</a:t>
            </a:r>
          </a:p>
          <a:p>
            <a:pPr marL="228600" indent="-228600">
              <a:buFont typeface="+mj-lt"/>
              <a:buAutoNum type="arabicPeriod"/>
            </a:pPr>
            <a:r>
              <a:rPr lang="fr-CA" baseline="0" dirty="0" smtClean="0"/>
              <a:t>En réduisant la consigne à 30% au lieu de 40% on obtient 156lb/h au lieu de 213lb/h, c’est </a:t>
            </a:r>
            <a:r>
              <a:rPr lang="fr-CA" baseline="0" dirty="0" smtClean="0"/>
              <a:t>47lb </a:t>
            </a:r>
            <a:r>
              <a:rPr lang="fr-CA" baseline="0" dirty="0" smtClean="0"/>
              <a:t>de moins et </a:t>
            </a:r>
            <a:r>
              <a:rPr lang="fr-CA" baseline="0" dirty="0" smtClean="0"/>
              <a:t>1kW </a:t>
            </a:r>
            <a:r>
              <a:rPr lang="fr-CA" baseline="0" dirty="0" smtClean="0"/>
              <a:t>de moins</a:t>
            </a:r>
            <a:br>
              <a:rPr lang="fr-CA" baseline="0" dirty="0" smtClean="0"/>
            </a:br>
            <a:r>
              <a:rPr lang="fr-CA" baseline="0" dirty="0" smtClean="0"/>
              <a:t>Je ne dis pas ici que la consigne d’humidité en opération doit être de 30% au lieu de 40%. Je vous suggère de faire vos calcul en considérant la limite basse de la plage conseillée par ASHRAE, en particulier pour une école avec beaucoup d’occupants, chaque étudiants ou élèves est un humidificateur vivant et ambulant. Les occupants vont apporter de l’humidité dans l ’air.</a:t>
            </a:r>
          </a:p>
          <a:p>
            <a:pPr marL="0" indent="0">
              <a:buFont typeface="+mj-lt"/>
              <a:buNone/>
            </a:pPr>
            <a:r>
              <a:rPr lang="fr-CA" baseline="0" dirty="0" smtClean="0"/>
              <a:t>Évidemment si notre application était un centre de données, c’est-à-dire un espace avec très peu ou pas d’occupants notre approche serait différente.</a:t>
            </a:r>
          </a:p>
          <a:p>
            <a:pPr marL="0" indent="0">
              <a:buFont typeface="+mj-lt"/>
              <a:buNone/>
            </a:pPr>
            <a:endParaRPr lang="fr-CA" baseline="0" dirty="0" smtClean="0"/>
          </a:p>
          <a:p>
            <a:pPr marL="0" indent="0">
              <a:buFont typeface="+mj-lt"/>
              <a:buNone/>
            </a:pPr>
            <a:r>
              <a:rPr lang="fr-CA" baseline="0" dirty="0" smtClean="0"/>
              <a:t>2- Si on réduit le % d’air frais a 30% au lieu de 56%, on obtient une charge de 112lb/h, très proche de la valeur pour le mode </a:t>
            </a:r>
            <a:r>
              <a:rPr lang="fr-CA" baseline="0" dirty="0" err="1" smtClean="0"/>
              <a:t>economiseur</a:t>
            </a:r>
            <a:r>
              <a:rPr lang="fr-CA" baseline="0" dirty="0" smtClean="0"/>
              <a:t>.</a:t>
            </a:r>
            <a:br>
              <a:rPr lang="fr-CA" baseline="0" dirty="0" smtClean="0"/>
            </a:br>
            <a:r>
              <a:rPr lang="fr-CA" baseline="0" dirty="0" smtClean="0"/>
              <a:t>C’est une règle du pouce qui fonctionne bien: le minimum correspond en général a la charge calculée en mode économiseur.</a:t>
            </a:r>
          </a:p>
          <a:p>
            <a:pPr marL="0" indent="0">
              <a:buFont typeface="+mj-lt"/>
              <a:buNone/>
            </a:pPr>
            <a:r>
              <a:rPr lang="fr-CA" baseline="0" dirty="0" smtClean="0"/>
              <a:t>116lb/h au lieu de 213lb c’est 97lb/h de moins et 32kW.</a:t>
            </a:r>
          </a:p>
          <a:p>
            <a:pPr marL="0" indent="0">
              <a:buFont typeface="+mj-lt"/>
              <a:buNone/>
            </a:pPr>
            <a:endParaRPr lang="fr-CA"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fr-CA" baseline="0" dirty="0" smtClean="0"/>
              <a:t>Là encore les manufacturiers d’humidificateurs vont vous dire que 40% c’est bien mieux pour la santé et le bien être des occupants. Mais est ce réaliste de maintenir 40% dans le bâtiment lorsqu’il fait -20C dehors, je vous laisse y penser et juger par vous-même?</a:t>
            </a:r>
          </a:p>
          <a:p>
            <a:pPr marL="0" indent="0">
              <a:buFont typeface="+mj-lt"/>
              <a:buNone/>
            </a:pPr>
            <a:endParaRPr lang="fr-CA" baseline="0" dirty="0"/>
          </a:p>
          <a:p>
            <a:r>
              <a:rPr lang="fr-CA" baseline="0" dirty="0" smtClean="0"/>
              <a:t>En </a:t>
            </a:r>
            <a:r>
              <a:rPr lang="fr-CA" baseline="0" dirty="0"/>
              <a:t>modifiant la consigne de pièce au minimum du confort, on économise près de 19 kW soit plus de 20% de la consommation initiale. De plus, en réduisant également le débit d’air frais en période de grand froid, on peut frôler les 50% d’économie </a:t>
            </a:r>
            <a:r>
              <a:rPr lang="fr-CA" baseline="0" dirty="0" smtClean="0"/>
              <a:t>d’énergie.</a:t>
            </a:r>
          </a:p>
          <a:p>
            <a:endParaRPr lang="fr-CA" baseline="0" dirty="0" smtClean="0"/>
          </a:p>
          <a:p>
            <a:r>
              <a:rPr lang="fr-CA" baseline="0" dirty="0" smtClean="0"/>
              <a:t>Allons voir le résultat sur la rampe de vapeur …</a:t>
            </a:r>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en-CA" dirty="0" smtClean="0"/>
              <a:t>Pour</a:t>
            </a:r>
            <a:r>
              <a:rPr lang="en-CA" baseline="0" dirty="0" smtClean="0"/>
              <a:t> 213lb et 10po de DNM la </a:t>
            </a:r>
            <a:r>
              <a:rPr lang="en-CA" baseline="0" dirty="0" err="1" smtClean="0"/>
              <a:t>rampe</a:t>
            </a:r>
            <a:r>
              <a:rPr lang="en-CA" baseline="0" dirty="0" smtClean="0"/>
              <a:t> aura 11 tubes et un </a:t>
            </a:r>
            <a:r>
              <a:rPr lang="en-CA" baseline="0" dirty="0" err="1" smtClean="0"/>
              <a:t>collecteur</a:t>
            </a:r>
            <a:r>
              <a:rPr lang="en-CA" baseline="0" dirty="0" smtClean="0"/>
              <a:t> de 4po de </a:t>
            </a:r>
            <a:r>
              <a:rPr lang="en-CA" baseline="0" dirty="0" err="1" smtClean="0"/>
              <a:t>diamètre</a:t>
            </a:r>
            <a:endParaRPr lang="en-CA" baseline="0" dirty="0" smtClean="0"/>
          </a:p>
          <a:p>
            <a:endParaRPr lang="en-CA" baseline="0" dirty="0" smtClean="0"/>
          </a:p>
          <a:p>
            <a:r>
              <a:rPr lang="en-CA" baseline="0" dirty="0" smtClean="0"/>
              <a:t>Pour 156lb et 10po de DNM la </a:t>
            </a:r>
            <a:r>
              <a:rPr lang="en-CA" baseline="0" dirty="0" err="1" smtClean="0"/>
              <a:t>rampe</a:t>
            </a:r>
            <a:r>
              <a:rPr lang="en-CA" baseline="0" dirty="0" smtClean="0"/>
              <a:t> aura 6 tubes et un </a:t>
            </a:r>
            <a:r>
              <a:rPr lang="en-CA" baseline="0" dirty="0" err="1" smtClean="0"/>
              <a:t>collecteur</a:t>
            </a:r>
            <a:r>
              <a:rPr lang="en-CA" baseline="0" dirty="0" smtClean="0"/>
              <a:t> de 3po de </a:t>
            </a:r>
            <a:r>
              <a:rPr lang="en-CA" baseline="0" dirty="0" err="1" smtClean="0"/>
              <a:t>diamètre</a:t>
            </a:r>
            <a:endParaRPr lang="en-CA" baseline="0" dirty="0" smtClean="0"/>
          </a:p>
          <a:p>
            <a:endParaRPr lang="en-CA" baseline="0" dirty="0" smtClean="0"/>
          </a:p>
          <a:p>
            <a:r>
              <a:rPr lang="en-CA" baseline="0" dirty="0" smtClean="0"/>
              <a:t>Je </a:t>
            </a:r>
            <a:r>
              <a:rPr lang="en-CA" baseline="0" dirty="0" err="1" smtClean="0"/>
              <a:t>trouve</a:t>
            </a:r>
            <a:r>
              <a:rPr lang="en-CA" baseline="0" dirty="0" smtClean="0"/>
              <a:t> que les images se </a:t>
            </a:r>
            <a:r>
              <a:rPr lang="en-CA" baseline="0" dirty="0" err="1" smtClean="0"/>
              <a:t>passe</a:t>
            </a:r>
            <a:r>
              <a:rPr lang="en-CA" baseline="0" dirty="0" smtClean="0"/>
              <a:t> de </a:t>
            </a:r>
            <a:r>
              <a:rPr lang="en-CA" baseline="0" dirty="0" err="1" smtClean="0"/>
              <a:t>commentaires</a:t>
            </a:r>
            <a:r>
              <a:rPr lang="en-CA" baseline="0" dirty="0" smtClean="0"/>
              <a:t>, </a:t>
            </a:r>
          </a:p>
          <a:p>
            <a:r>
              <a:rPr lang="en-CA" baseline="0" dirty="0" smtClean="0"/>
              <a:t>6 tubes </a:t>
            </a:r>
            <a:r>
              <a:rPr lang="en-CA" baseline="0" dirty="0" err="1" smtClean="0"/>
              <a:t>c’est</a:t>
            </a:r>
            <a:r>
              <a:rPr lang="en-CA" baseline="0" dirty="0" smtClean="0"/>
              <a:t> </a:t>
            </a:r>
            <a:r>
              <a:rPr lang="en-CA" baseline="0" dirty="0" err="1" smtClean="0"/>
              <a:t>presque</a:t>
            </a:r>
            <a:r>
              <a:rPr lang="en-CA" baseline="0" dirty="0" smtClean="0"/>
              <a:t> 2 </a:t>
            </a:r>
            <a:r>
              <a:rPr lang="en-CA" baseline="0" dirty="0" err="1" smtClean="0"/>
              <a:t>fois</a:t>
            </a:r>
            <a:r>
              <a:rPr lang="en-CA" baseline="0" dirty="0" smtClean="0"/>
              <a:t> </a:t>
            </a:r>
            <a:r>
              <a:rPr lang="en-CA" baseline="0" dirty="0" err="1" smtClean="0"/>
              <a:t>moins</a:t>
            </a:r>
            <a:r>
              <a:rPr lang="en-CA" baseline="0" dirty="0" smtClean="0"/>
              <a:t> de surface de contacts et </a:t>
            </a:r>
            <a:r>
              <a:rPr lang="en-CA" baseline="0" dirty="0" err="1" smtClean="0"/>
              <a:t>donc</a:t>
            </a:r>
            <a:r>
              <a:rPr lang="en-CA" baseline="0" dirty="0" smtClean="0"/>
              <a:t> </a:t>
            </a:r>
            <a:r>
              <a:rPr lang="en-CA" baseline="0" dirty="0" err="1" smtClean="0"/>
              <a:t>autant</a:t>
            </a:r>
            <a:r>
              <a:rPr lang="en-CA" baseline="0" dirty="0" smtClean="0"/>
              <a:t> </a:t>
            </a:r>
            <a:r>
              <a:rPr lang="en-CA" baseline="0" dirty="0" err="1" smtClean="0"/>
              <a:t>moins</a:t>
            </a:r>
            <a:r>
              <a:rPr lang="en-CA" baseline="0" dirty="0" smtClean="0"/>
              <a:t> de </a:t>
            </a:r>
            <a:r>
              <a:rPr lang="en-CA" baseline="0" dirty="0" err="1" smtClean="0"/>
              <a:t>transfert</a:t>
            </a:r>
            <a:r>
              <a:rPr lang="en-CA" baseline="0" dirty="0" smtClean="0"/>
              <a:t> de </a:t>
            </a:r>
            <a:r>
              <a:rPr lang="en-CA" baseline="0" dirty="0" err="1" smtClean="0"/>
              <a:t>chaleur</a:t>
            </a:r>
            <a:r>
              <a:rPr lang="en-CA" baseline="0" dirty="0" smtClean="0"/>
              <a:t> </a:t>
            </a:r>
            <a:r>
              <a:rPr lang="en-CA" baseline="0" dirty="0" err="1" smtClean="0"/>
              <a:t>dans</a:t>
            </a:r>
            <a:r>
              <a:rPr lang="en-CA" baseline="0" dirty="0" smtClean="0"/>
              <a:t> le conduit </a:t>
            </a:r>
            <a:r>
              <a:rPr lang="en-CA" baseline="0" dirty="0" err="1" smtClean="0"/>
              <a:t>d’air</a:t>
            </a:r>
            <a:r>
              <a:rPr lang="en-CA" baseline="0" dirty="0" smtClean="0"/>
              <a:t>.</a:t>
            </a:r>
          </a:p>
          <a:p>
            <a:r>
              <a:rPr lang="en-CA" baseline="0" dirty="0" err="1" smtClean="0"/>
              <a:t>Mais</a:t>
            </a:r>
            <a:r>
              <a:rPr lang="en-CA" baseline="0" dirty="0" smtClean="0"/>
              <a:t> on </a:t>
            </a:r>
            <a:r>
              <a:rPr lang="en-CA" baseline="0" dirty="0" err="1" smtClean="0"/>
              <a:t>va</a:t>
            </a:r>
            <a:r>
              <a:rPr lang="en-CA" baseline="0" dirty="0" smtClean="0"/>
              <a:t> </a:t>
            </a:r>
            <a:r>
              <a:rPr lang="en-CA" baseline="0" dirty="0" err="1" smtClean="0"/>
              <a:t>en</a:t>
            </a:r>
            <a:r>
              <a:rPr lang="en-CA" baseline="0" dirty="0" smtClean="0"/>
              <a:t> </a:t>
            </a:r>
            <a:r>
              <a:rPr lang="en-CA" baseline="0" dirty="0" err="1" smtClean="0"/>
              <a:t>parler</a:t>
            </a:r>
            <a:r>
              <a:rPr lang="en-CA" baseline="0" dirty="0" smtClean="0"/>
              <a:t> </a:t>
            </a:r>
            <a:r>
              <a:rPr lang="en-CA" baseline="0" dirty="0" err="1" smtClean="0"/>
              <a:t>juste</a:t>
            </a:r>
            <a:r>
              <a:rPr lang="en-CA" baseline="0" dirty="0" smtClean="0"/>
              <a:t> après.</a:t>
            </a:r>
          </a:p>
          <a:p>
            <a:endParaRPr lang="en-CA" baseline="0" dirty="0" smtClean="0"/>
          </a:p>
          <a:p>
            <a:r>
              <a:rPr lang="en-CA" baseline="0" dirty="0" err="1" smtClean="0"/>
              <a:t>Juste</a:t>
            </a:r>
            <a:r>
              <a:rPr lang="en-CA" baseline="0" dirty="0" smtClean="0"/>
              <a:t> pour le fun on a </a:t>
            </a:r>
            <a:r>
              <a:rPr lang="en-CA" baseline="0" dirty="0" err="1" smtClean="0"/>
              <a:t>aussi</a:t>
            </a:r>
            <a:r>
              <a:rPr lang="en-CA" baseline="0" dirty="0" smtClean="0"/>
              <a:t> </a:t>
            </a:r>
            <a:r>
              <a:rPr lang="en-CA" baseline="0" dirty="0" err="1" smtClean="0"/>
              <a:t>calculé</a:t>
            </a:r>
            <a:r>
              <a:rPr lang="en-CA" baseline="0" dirty="0" smtClean="0"/>
              <a:t> </a:t>
            </a:r>
            <a:r>
              <a:rPr lang="en-CA" baseline="0" dirty="0" err="1" smtClean="0"/>
              <a:t>qu’est</a:t>
            </a:r>
            <a:r>
              <a:rPr lang="en-CA" baseline="0" dirty="0" smtClean="0"/>
              <a:t> </a:t>
            </a:r>
            <a:r>
              <a:rPr lang="en-CA" baseline="0" dirty="0" err="1" smtClean="0"/>
              <a:t>ce</a:t>
            </a:r>
            <a:r>
              <a:rPr lang="en-CA" baseline="0" dirty="0" smtClean="0"/>
              <a:t> que </a:t>
            </a:r>
            <a:r>
              <a:rPr lang="en-CA" baseline="0" dirty="0" err="1" smtClean="0"/>
              <a:t>serait</a:t>
            </a:r>
            <a:r>
              <a:rPr lang="en-CA" baseline="0" dirty="0" smtClean="0"/>
              <a:t> la </a:t>
            </a:r>
            <a:r>
              <a:rPr lang="en-CA" baseline="0" dirty="0" err="1" smtClean="0"/>
              <a:t>rampe</a:t>
            </a:r>
            <a:r>
              <a:rPr lang="en-CA" baseline="0" dirty="0" smtClean="0"/>
              <a:t> pour les </a:t>
            </a:r>
            <a:r>
              <a:rPr lang="en-CA" baseline="0" dirty="0" err="1" smtClean="0"/>
              <a:t>adeptes</a:t>
            </a:r>
            <a:r>
              <a:rPr lang="en-CA" baseline="0" dirty="0" smtClean="0"/>
              <a:t> de DNM de </a:t>
            </a:r>
            <a:r>
              <a:rPr lang="en-CA" baseline="0" dirty="0" err="1" smtClean="0"/>
              <a:t>fous</a:t>
            </a:r>
            <a:r>
              <a:rPr lang="en-CA" baseline="0" dirty="0" smtClean="0"/>
              <a:t>, </a:t>
            </a:r>
          </a:p>
          <a:p>
            <a:r>
              <a:rPr lang="en-CA" baseline="0" dirty="0" smtClean="0"/>
              <a:t>Avec 14 tubes (non je </a:t>
            </a:r>
            <a:r>
              <a:rPr lang="en-CA" baseline="0" dirty="0" err="1" smtClean="0"/>
              <a:t>n’irai</a:t>
            </a:r>
            <a:r>
              <a:rPr lang="en-CA" baseline="0" dirty="0" smtClean="0"/>
              <a:t> pas plus loin) on </a:t>
            </a:r>
            <a:r>
              <a:rPr lang="en-CA" baseline="0" dirty="0" err="1" smtClean="0"/>
              <a:t>pourrait</a:t>
            </a:r>
            <a:r>
              <a:rPr lang="en-CA" baseline="0" dirty="0" smtClean="0"/>
              <a:t> </a:t>
            </a:r>
            <a:r>
              <a:rPr lang="en-CA" baseline="0" dirty="0" err="1" smtClean="0"/>
              <a:t>avoir</a:t>
            </a:r>
            <a:r>
              <a:rPr lang="en-CA" baseline="0" dirty="0" smtClean="0"/>
              <a:t> 10po de DNM </a:t>
            </a:r>
            <a:r>
              <a:rPr lang="en-CA" baseline="0" dirty="0" err="1" smtClean="0"/>
              <a:t>thérorique</a:t>
            </a:r>
            <a:r>
              <a:rPr lang="en-CA" baseline="0" dirty="0" smtClean="0"/>
              <a:t> avec 256lb</a:t>
            </a:r>
          </a:p>
          <a:p>
            <a:r>
              <a:rPr lang="en-CA" baseline="0" dirty="0" err="1" smtClean="0"/>
              <a:t>Mais</a:t>
            </a:r>
            <a:r>
              <a:rPr lang="en-CA" baseline="0" dirty="0" smtClean="0"/>
              <a:t> on ne </a:t>
            </a:r>
            <a:r>
              <a:rPr lang="en-CA" baseline="0" dirty="0" err="1" smtClean="0"/>
              <a:t>serait</a:t>
            </a:r>
            <a:r>
              <a:rPr lang="en-CA" baseline="0" dirty="0" smtClean="0"/>
              <a:t> </a:t>
            </a:r>
            <a:r>
              <a:rPr lang="en-CA" baseline="0" dirty="0" err="1" smtClean="0"/>
              <a:t>jamais</a:t>
            </a:r>
            <a:r>
              <a:rPr lang="en-CA" baseline="0" dirty="0" smtClean="0"/>
              <a:t> capable </a:t>
            </a:r>
            <a:r>
              <a:rPr lang="en-CA" baseline="0" dirty="0" err="1" smtClean="0"/>
              <a:t>d’atteindre</a:t>
            </a:r>
            <a:r>
              <a:rPr lang="en-CA" baseline="0" dirty="0" smtClean="0"/>
              <a:t> le 10po </a:t>
            </a:r>
            <a:r>
              <a:rPr lang="en-CA" baseline="0" dirty="0" err="1" smtClean="0"/>
              <a:t>demandé</a:t>
            </a:r>
            <a:r>
              <a:rPr lang="en-CA" baseline="0" dirty="0" smtClean="0"/>
              <a:t> avec 100% </a:t>
            </a:r>
            <a:r>
              <a:rPr lang="en-CA" baseline="0" dirty="0" err="1" smtClean="0"/>
              <a:t>d’air</a:t>
            </a:r>
            <a:r>
              <a:rPr lang="en-CA" baseline="0" dirty="0" smtClean="0"/>
              <a:t> </a:t>
            </a:r>
            <a:r>
              <a:rPr lang="en-CA" baseline="0" dirty="0" err="1" smtClean="0"/>
              <a:t>frais</a:t>
            </a:r>
            <a:r>
              <a:rPr lang="en-CA" baseline="0" dirty="0" smtClean="0"/>
              <a:t> et 379lb</a:t>
            </a:r>
          </a:p>
          <a:p>
            <a:endParaRPr lang="en-CA" baseline="0" dirty="0" smtClean="0"/>
          </a:p>
          <a:p>
            <a:endParaRPr lang="en-CA" baseline="0" dirty="0" smtClean="0"/>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40min</a:t>
            </a:r>
            <a:r>
              <a:rPr lang="fr-CA" baseline="0" dirty="0" smtClean="0"/>
              <a:t> !!</a:t>
            </a:r>
            <a:endParaRPr lang="fr-CA" dirty="0" smtClean="0"/>
          </a:p>
          <a:p>
            <a:r>
              <a:rPr lang="fr-CA" dirty="0" smtClean="0"/>
              <a:t>Pour finir nous allons parler de l’effet de l’isolation thermique </a:t>
            </a:r>
          </a:p>
          <a:p>
            <a:endParaRPr lang="fr-CA" dirty="0" smtClean="0"/>
          </a:p>
          <a:p>
            <a:r>
              <a:rPr lang="fr-CA" dirty="0" smtClean="0"/>
              <a:t>Puis</a:t>
            </a:r>
            <a:r>
              <a:rPr lang="fr-CA" baseline="0" dirty="0" smtClean="0"/>
              <a:t> je vais récapituler mes conseils</a:t>
            </a:r>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27</a:t>
            </a:fld>
            <a:endParaRPr lang="en-US"/>
          </a:p>
        </p:txBody>
      </p:sp>
    </p:spTree>
    <p:extLst>
      <p:ext uri="{BB962C8B-B14F-4D97-AF65-F5344CB8AC3E}">
        <p14:creationId xmlns:p14="http://schemas.microsoft.com/office/powerpoint/2010/main" xmlns="" val="3270184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Pour illustrer l’effet de l’isolation je</a:t>
            </a:r>
            <a:r>
              <a:rPr lang="fr-CA" baseline="0" dirty="0" smtClean="0"/>
              <a:t> vous propose de reprendre le cas d’école de notre école</a:t>
            </a:r>
          </a:p>
          <a:p>
            <a:endParaRPr lang="fr-CA" baseline="0" dirty="0" smtClean="0"/>
          </a:p>
          <a:p>
            <a:r>
              <a:rPr lang="fr-CA" baseline="0" dirty="0" smtClean="0"/>
              <a:t>Les pertes d’énergie en condensat sont de </a:t>
            </a:r>
          </a:p>
          <a:p>
            <a:r>
              <a:rPr lang="fr-CA" baseline="0" dirty="0" smtClean="0"/>
              <a:t>9.6kW avec la rampe de 11tubes pour diffuser 213lb en 10po (vous vous souvenez …)</a:t>
            </a:r>
          </a:p>
          <a:p>
            <a:r>
              <a:rPr lang="fr-CA" baseline="0" dirty="0" smtClean="0"/>
              <a:t>Si on ajoute de l’isolation thermique sur ces tubes et collecteurs, les pertes seront de 4.5kW</a:t>
            </a:r>
          </a:p>
          <a:p>
            <a:r>
              <a:rPr lang="fr-CA" baseline="0" dirty="0" smtClean="0"/>
              <a:t>Les manufacturiers offre chacun des solutions, encore une fois je ne suis pas ici ce soir pour discuter de la performance de l’un </a:t>
            </a:r>
            <a:r>
              <a:rPr lang="fr-CA" baseline="0" dirty="0" err="1" smtClean="0"/>
              <a:t>oude</a:t>
            </a:r>
            <a:r>
              <a:rPr lang="fr-CA" baseline="0" dirty="0" smtClean="0"/>
              <a:t> l’autre mais du principe et des résultats raisonnables attendus. Je vous laisse juge des annonces de l’un ou de l’autre.</a:t>
            </a:r>
          </a:p>
          <a:p>
            <a:endParaRPr lang="fr-CA" baseline="0" dirty="0" smtClean="0"/>
          </a:p>
          <a:p>
            <a:r>
              <a:rPr lang="fr-CA" baseline="0" dirty="0" smtClean="0"/>
              <a:t>Maintenant pour la rampe de 6 tubes pour diffuser 156lb en 10po il a une perte de 5.6kW</a:t>
            </a:r>
          </a:p>
          <a:p>
            <a:r>
              <a:rPr lang="fr-CA" baseline="0" dirty="0" smtClean="0"/>
              <a:t>Et si nous appliquons un isolant thermique sur cette rampe de 6 tubes la perte n’est plus que de 2,7kW</a:t>
            </a:r>
          </a:p>
          <a:p>
            <a:endParaRPr lang="fr-CA" baseline="0" dirty="0" smtClean="0"/>
          </a:p>
          <a:p>
            <a:r>
              <a:rPr lang="fr-CA" baseline="0" dirty="0" smtClean="0"/>
              <a:t>Pourquoi vous contenter de 5.1 kW de réduction de perte quand vous pourries en obtenir 6.9kW?</a:t>
            </a:r>
          </a:p>
          <a:p>
            <a:r>
              <a:rPr lang="fr-CA" baseline="0" dirty="0" smtClean="0"/>
              <a:t>Aussi avec une conception plus efficace vous ferez gagner a votre client et à la planète presque autant qu’en lui faisant dépenser plus pour de l’isolation thermique.</a:t>
            </a:r>
          </a:p>
          <a:p>
            <a:endParaRPr lang="fr-CA" baseline="0" dirty="0" smtClean="0"/>
          </a:p>
          <a:p>
            <a:endParaRPr lang="fr-CA" baseline="0" dirty="0" smtClean="0"/>
          </a:p>
          <a:p>
            <a:endParaRPr lang="fr-CA" baseline="0" dirty="0" smtClean="0"/>
          </a:p>
        </p:txBody>
      </p:sp>
      <p:sp>
        <p:nvSpPr>
          <p:cNvPr id="4" name="Slide Number Placeholder 3"/>
          <p:cNvSpPr>
            <a:spLocks noGrp="1"/>
          </p:cNvSpPr>
          <p:nvPr>
            <p:ph type="sldNum" sz="quarter" idx="10"/>
          </p:nvPr>
        </p:nvSpPr>
        <p:spPr/>
        <p:txBody>
          <a:bodyPr/>
          <a:lstStyle/>
          <a:p>
            <a:fld id="{BE1686F5-D9B0-4B87-9E68-28AD15F2A4F1}" type="slidenum">
              <a:rPr lang="en-US" smtClean="0"/>
              <a:pPr/>
              <a:t>28</a:t>
            </a:fld>
            <a:endParaRPr lang="en-US"/>
          </a:p>
        </p:txBody>
      </p:sp>
    </p:spTree>
    <p:extLst>
      <p:ext uri="{BB962C8B-B14F-4D97-AF65-F5344CB8AC3E}">
        <p14:creationId xmlns:p14="http://schemas.microsoft.com/office/powerpoint/2010/main" xmlns="" val="20682048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Voici quelques conseils pour concevoir des systèmes</a:t>
            </a:r>
            <a:r>
              <a:rPr lang="fr-CA" sz="1200" kern="1200" baseline="0" dirty="0" smtClean="0">
                <a:solidFill>
                  <a:schemeClr val="tx1"/>
                </a:solidFill>
                <a:latin typeface="+mn-lt"/>
                <a:ea typeface="+mn-ea"/>
                <a:cs typeface="+mn-cs"/>
              </a:rPr>
              <a:t> d’humidification isothermes plus efficaces.</a:t>
            </a:r>
            <a:endParaRPr lang="en-CA" sz="1200" kern="120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3</a:t>
            </a:fld>
            <a:endParaRPr lang="en-US"/>
          </a:p>
        </p:txBody>
      </p:sp>
    </p:spTree>
    <p:extLst>
      <p:ext uri="{BB962C8B-B14F-4D97-AF65-F5344CB8AC3E}">
        <p14:creationId xmlns:p14="http://schemas.microsoft.com/office/powerpoint/2010/main" xmlns="" val="4255767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Ce qui est le fun avec ces</a:t>
            </a:r>
            <a:r>
              <a:rPr lang="fr-CA" baseline="0" dirty="0" smtClean="0"/>
              <a:t> conseils pour une conception de rampe de vapeur plus efficace, c’est qu’il vous permettront aussi d’éviter des risques de mouillage et condensation dans les centrales d’air et les conduits.</a:t>
            </a:r>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30</a:t>
            </a:fld>
            <a:endParaRPr lang="en-US"/>
          </a:p>
        </p:txBody>
      </p:sp>
    </p:spTree>
    <p:extLst>
      <p:ext uri="{BB962C8B-B14F-4D97-AF65-F5344CB8AC3E}">
        <p14:creationId xmlns:p14="http://schemas.microsoft.com/office/powerpoint/2010/main" xmlns="" val="662002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Et pour finir 5 questions simples que je vous invite a vous</a:t>
            </a:r>
            <a:r>
              <a:rPr lang="fr-CA" baseline="0" dirty="0" smtClean="0"/>
              <a:t> poser pour chaque conception.</a:t>
            </a:r>
          </a:p>
          <a:p>
            <a:endParaRPr lang="fr-CA" baseline="0" dirty="0" smtClean="0"/>
          </a:p>
          <a:p>
            <a:r>
              <a:rPr lang="fr-CA" baseline="0" dirty="0" smtClean="0"/>
              <a:t>Mais que ne me rendront pas populaire chez les adeptes de </a:t>
            </a:r>
            <a:r>
              <a:rPr lang="fr-CA" baseline="0" dirty="0" err="1" smtClean="0"/>
              <a:t>Big</a:t>
            </a:r>
            <a:r>
              <a:rPr lang="fr-CA" baseline="0" dirty="0" smtClean="0"/>
              <a:t> </a:t>
            </a:r>
            <a:r>
              <a:rPr lang="fr-CA" baseline="0" dirty="0" err="1" smtClean="0"/>
              <a:t>is</a:t>
            </a:r>
            <a:r>
              <a:rPr lang="fr-CA" baseline="0" dirty="0" smtClean="0"/>
              <a:t> </a:t>
            </a:r>
            <a:r>
              <a:rPr lang="fr-CA" baseline="0" dirty="0" err="1" smtClean="0"/>
              <a:t>beautiful</a:t>
            </a:r>
            <a:r>
              <a:rPr lang="fr-CA" baseline="0" dirty="0" smtClean="0"/>
              <a:t>.</a:t>
            </a:r>
          </a:p>
          <a:p>
            <a:endParaRPr lang="fr-CA" dirty="0" smtClean="0"/>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31</a:t>
            </a:fld>
            <a:endParaRPr lang="en-US"/>
          </a:p>
        </p:txBody>
      </p:sp>
    </p:spTree>
    <p:extLst>
      <p:ext uri="{BB962C8B-B14F-4D97-AF65-F5344CB8AC3E}">
        <p14:creationId xmlns:p14="http://schemas.microsoft.com/office/powerpoint/2010/main" xmlns="" val="3270928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smtClean="0"/>
              <a:t>45min !!</a:t>
            </a:r>
          </a:p>
          <a:p>
            <a:r>
              <a:rPr lang="fr-CA" dirty="0" smtClean="0"/>
              <a:t>Merci pour votre attention,</a:t>
            </a:r>
          </a:p>
          <a:p>
            <a:endParaRPr lang="fr-CA" dirty="0" smtClean="0"/>
          </a:p>
          <a:p>
            <a:r>
              <a:rPr lang="fr-CA" dirty="0" smtClean="0"/>
              <a:t>Je</a:t>
            </a:r>
            <a:r>
              <a:rPr lang="fr-CA" baseline="0" dirty="0" smtClean="0"/>
              <a:t> vous invite à poser vos questions, ou à partager vos commentaires et expériences.</a:t>
            </a:r>
          </a:p>
          <a:p>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32</a:t>
            </a:fld>
            <a:endParaRPr lang="en-US"/>
          </a:p>
        </p:txBody>
      </p:sp>
    </p:spTree>
    <p:extLst>
      <p:ext uri="{BB962C8B-B14F-4D97-AF65-F5344CB8AC3E}">
        <p14:creationId xmlns:p14="http://schemas.microsoft.com/office/powerpoint/2010/main" xmlns="" val="248036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En</a:t>
            </a:r>
            <a:r>
              <a:rPr lang="fr-CA" baseline="0" dirty="0" smtClean="0"/>
              <a:t> particulier au Québec, en hiver.</a:t>
            </a:r>
          </a:p>
          <a:p>
            <a:r>
              <a:rPr lang="fr-CA" baseline="0" dirty="0" smtClean="0"/>
              <a:t>Lorsque l’on chauffe l’air, </a:t>
            </a:r>
            <a:r>
              <a:rPr lang="fr-CA" baseline="0" dirty="0" smtClean="0"/>
              <a:t>on augmente la masse maximum pouvant y être absorbé. La </a:t>
            </a:r>
            <a:r>
              <a:rPr lang="fr-CA" baseline="0" dirty="0" smtClean="0"/>
              <a:t>proportion </a:t>
            </a:r>
            <a:r>
              <a:rPr lang="fr-CA" baseline="0" dirty="0" smtClean="0"/>
              <a:t>de la masse d’eau </a:t>
            </a:r>
            <a:r>
              <a:rPr lang="fr-CA" baseline="0" dirty="0" smtClean="0"/>
              <a:t>contenu dans </a:t>
            </a:r>
            <a:r>
              <a:rPr lang="fr-CA" baseline="0" dirty="0" smtClean="0"/>
              <a:t>l’air par rapport  à la masse à saturation varie en fonction de la température.</a:t>
            </a:r>
            <a:endParaRPr lang="fr-CA" baseline="0" dirty="0" smtClean="0"/>
          </a:p>
          <a:p>
            <a:r>
              <a:rPr lang="fr-CA" baseline="0" dirty="0" smtClean="0"/>
              <a:t>Cette proportion c’est ce que l’on appelle l’humidité relative</a:t>
            </a:r>
            <a:r>
              <a:rPr lang="fr-CA" baseline="0" dirty="0" smtClean="0"/>
              <a:t>.</a:t>
            </a:r>
          </a:p>
          <a:p>
            <a:r>
              <a:rPr lang="fr-CA" baseline="0" dirty="0" smtClean="0"/>
              <a:t> Au Québec, en hivers, l’air extérieur très froide aura un %HR très faible après chauffage et ce même si cet air est à 100%HR.</a:t>
            </a:r>
            <a:endParaRPr lang="fr-CA" baseline="0" dirty="0" smtClean="0"/>
          </a:p>
          <a:p>
            <a:endParaRPr lang="fr-CA" baseline="0" dirty="0" smtClean="0"/>
          </a:p>
          <a:p>
            <a:r>
              <a:rPr lang="fr-CA" baseline="0" dirty="0" smtClean="0"/>
              <a:t>Lorsque l’on humidifie, on ajoute une masse d’eau dans l’air. On augmente ainsi l’humidité relative de l’air.</a:t>
            </a:r>
          </a:p>
          <a:p>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4</a:t>
            </a:fld>
            <a:endParaRPr lang="en-US"/>
          </a:p>
        </p:txBody>
      </p:sp>
    </p:spTree>
    <p:extLst>
      <p:ext uri="{BB962C8B-B14F-4D97-AF65-F5344CB8AC3E}">
        <p14:creationId xmlns:p14="http://schemas.microsoft.com/office/powerpoint/2010/main" xmlns="" val="174873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5 min</a:t>
            </a:r>
          </a:p>
          <a:p>
            <a:r>
              <a:rPr lang="fr-CA" dirty="0" smtClean="0"/>
              <a:t>Ce</a:t>
            </a:r>
            <a:r>
              <a:rPr lang="fr-CA" baseline="0" dirty="0" smtClean="0"/>
              <a:t> soir je vais parler d’humidification isotherme</a:t>
            </a:r>
          </a:p>
          <a:p>
            <a:r>
              <a:rPr lang="fr-CA" baseline="0" dirty="0" smtClean="0"/>
              <a:t>Pourquoi? …</a:t>
            </a:r>
          </a:p>
          <a:p>
            <a:r>
              <a:rPr lang="fr-CA" baseline="0" dirty="0" smtClean="0"/>
              <a:t>Parce que c’est au </a:t>
            </a:r>
            <a:r>
              <a:rPr lang="fr-CA" baseline="0" dirty="0" err="1" smtClean="0"/>
              <a:t>quebec</a:t>
            </a:r>
            <a:r>
              <a:rPr lang="fr-CA" baseline="0" dirty="0" smtClean="0"/>
              <a:t>, la méthode la plus utilisée pour humidifier les </a:t>
            </a:r>
            <a:r>
              <a:rPr lang="fr-CA" baseline="0" dirty="0" err="1" smtClean="0"/>
              <a:t>batiments</a:t>
            </a:r>
            <a:r>
              <a:rPr lang="fr-CA" baseline="0" dirty="0" smtClean="0"/>
              <a:t>.</a:t>
            </a:r>
          </a:p>
          <a:p>
            <a:endParaRPr lang="fr-CA" baseline="0" dirty="0" smtClean="0"/>
          </a:p>
          <a:p>
            <a:r>
              <a:rPr lang="fr-CA" baseline="0" dirty="0" smtClean="0"/>
              <a:t>Rassurez vous je ne passerai pas le reste de la conférence a vous parler du diagramme psychrométrique.</a:t>
            </a:r>
            <a:br>
              <a:rPr lang="fr-CA" baseline="0" dirty="0" smtClean="0"/>
            </a:br>
            <a:r>
              <a:rPr lang="fr-CA" baseline="0" dirty="0" smtClean="0"/>
              <a:t>Mais je vous propose ici de revoir ici ce qui se passe lors du processus d’humidification isotherme</a:t>
            </a:r>
          </a:p>
          <a:p>
            <a:endParaRPr lang="fr-CA" baseline="0" dirty="0" smtClean="0"/>
          </a:p>
          <a:p>
            <a:r>
              <a:rPr lang="fr-CA" baseline="0" dirty="0" smtClean="0"/>
              <a:t>Cela prends </a:t>
            </a:r>
            <a:r>
              <a:rPr lang="fr-CA" baseline="0" dirty="0" smtClean="0"/>
              <a:t>environs </a:t>
            </a:r>
            <a:r>
              <a:rPr lang="fr-CA" baseline="0" dirty="0" smtClean="0"/>
              <a:t>1000 BTU pour évaporer 1lb d’eau, quelque soit la méthode ou processus (adiabatique ou isotherme) : C’est l’énergie nécessaire au changement de phase des molécules d’eau de l’état liquide a gazeux</a:t>
            </a:r>
          </a:p>
          <a:p>
            <a:endParaRPr lang="fr-CA" baseline="0" dirty="0" smtClean="0"/>
          </a:p>
          <a:p>
            <a:r>
              <a:rPr lang="fr-CA" baseline="0" dirty="0" smtClean="0"/>
              <a:t>Expliquer ici le diagramme et étoile</a:t>
            </a:r>
          </a:p>
          <a:p>
            <a:endParaRPr lang="fr-CA" baseline="0" dirty="0" smtClean="0"/>
          </a:p>
          <a:p>
            <a:r>
              <a:rPr lang="fr-CA" baseline="0" dirty="0" smtClean="0"/>
              <a:t>Isotherme signifie qu’il n’y a pas de changement de la température de l’air lors du processus.</a:t>
            </a:r>
            <a:br>
              <a:rPr lang="fr-CA" baseline="0" dirty="0" smtClean="0"/>
            </a:br>
            <a:r>
              <a:rPr lang="fr-CA" baseline="0" dirty="0" smtClean="0"/>
              <a:t>Ou presque parce que </a:t>
            </a:r>
            <a:r>
              <a:rPr lang="fr-CA" baseline="0" dirty="0" smtClean="0"/>
              <a:t>on injecte de la vapeur à 100C (2676 kJ/kg) alors que la vapeur absorbé dans l’air sera à 21C (2537kJ/kg). Bien que l’échange </a:t>
            </a:r>
            <a:r>
              <a:rPr lang="fr-CA" baseline="0" dirty="0" smtClean="0"/>
              <a:t>de chaleur entre la vapeur d’eau a 100C et l’air à 15 ou 20degC entraine un petit </a:t>
            </a:r>
            <a:r>
              <a:rPr lang="fr-CA" baseline="0" dirty="0" err="1" smtClean="0"/>
              <a:t>rechauffement</a:t>
            </a:r>
            <a:r>
              <a:rPr lang="fr-CA" baseline="0" dirty="0" smtClean="0"/>
              <a:t> de </a:t>
            </a:r>
            <a:r>
              <a:rPr lang="fr-CA" baseline="0" dirty="0" smtClean="0"/>
              <a:t>l’air, la pente de la droite n’est aucunement due au transfert de chaleur. Elle est due à la variation d’Enthalpie entre la vapeur injectée et la vapeur absorbée. </a:t>
            </a:r>
            <a:endParaRPr lang="fr-CA" baseline="0" dirty="0" smtClean="0"/>
          </a:p>
        </p:txBody>
      </p:sp>
      <p:sp>
        <p:nvSpPr>
          <p:cNvPr id="4" name="Slide Number Placeholder 3"/>
          <p:cNvSpPr>
            <a:spLocks noGrp="1"/>
          </p:cNvSpPr>
          <p:nvPr>
            <p:ph type="sldNum" sz="quarter" idx="10"/>
          </p:nvPr>
        </p:nvSpPr>
        <p:spPr/>
        <p:txBody>
          <a:bodyPr/>
          <a:lstStyle/>
          <a:p>
            <a:fld id="{BE1686F5-D9B0-4B87-9E68-28AD15F2A4F1}" type="slidenum">
              <a:rPr lang="en-US" smtClean="0"/>
              <a:pPr/>
              <a:t>5</a:t>
            </a:fld>
            <a:endParaRPr lang="en-US"/>
          </a:p>
        </p:txBody>
      </p:sp>
    </p:spTree>
    <p:extLst>
      <p:ext uri="{BB962C8B-B14F-4D97-AF65-F5344CB8AC3E}">
        <p14:creationId xmlns:p14="http://schemas.microsoft.com/office/powerpoint/2010/main" xmlns="" val="294108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Je reprends ici les éléments de base d’un système d’humidification isotherme</a:t>
            </a:r>
          </a:p>
          <a:p>
            <a:endParaRPr lang="fr-CA" dirty="0" smtClean="0"/>
          </a:p>
          <a:p>
            <a:r>
              <a:rPr lang="fr-CA" dirty="0" smtClean="0"/>
              <a:t>Un générateur</a:t>
            </a:r>
            <a:r>
              <a:rPr lang="fr-CA" baseline="0" dirty="0" smtClean="0"/>
              <a:t> de vapeur</a:t>
            </a:r>
          </a:p>
          <a:p>
            <a:r>
              <a:rPr lang="fr-CA" baseline="0" dirty="0" smtClean="0"/>
              <a:t>Une rampe de diffusion dans le conduit d’air </a:t>
            </a:r>
          </a:p>
          <a:p>
            <a:r>
              <a:rPr lang="fr-CA" baseline="0" dirty="0" smtClean="0"/>
              <a:t>Un circuit de contrôle</a:t>
            </a:r>
          </a:p>
          <a:p>
            <a:r>
              <a:rPr lang="fr-CA" baseline="0" dirty="0" smtClean="0"/>
              <a:t>	Pour la sécurité, un interrupteur de débit d’air, et un interrupteur de haute limite d’humidité</a:t>
            </a:r>
          </a:p>
          <a:p>
            <a:r>
              <a:rPr lang="fr-CA" baseline="0" dirty="0" smtClean="0"/>
              <a:t>	une sonde d’humidité dans la pièce ou dans le conduit – idéalement dans le conduit de retour – pour le contrôle ou la 	régulation. </a:t>
            </a:r>
          </a:p>
          <a:p>
            <a:endParaRPr lang="fr-CA" baseline="0" dirty="0" smtClean="0"/>
          </a:p>
          <a:p>
            <a:r>
              <a:rPr lang="fr-CA" baseline="0" dirty="0" smtClean="0"/>
              <a:t>Le générateur de vapeur peut utilisé une source d’énergie électrique ou du gaz naturel (ou du propane) ou un échangeur de vapeur pour faire bouillir l’eau. </a:t>
            </a:r>
          </a:p>
          <a:p>
            <a:r>
              <a:rPr lang="fr-CA" baseline="0" dirty="0" smtClean="0"/>
              <a:t>Et ce générateur de vapeur peut être substituer par un réseau de vapeur ou une chaudière centralisée, dans ce cas on va injecter de la vapeur pressurisée dans le conduit, on parle alors d’humidificateur a vapeur vive ou a vapeur directe.</a:t>
            </a:r>
          </a:p>
          <a:p>
            <a:endParaRPr lang="fr-CA" baseline="0" dirty="0" smtClean="0"/>
          </a:p>
          <a:p>
            <a:r>
              <a:rPr lang="fr-CA" baseline="0" dirty="0" err="1" smtClean="0"/>
              <a:t>Voci</a:t>
            </a:r>
            <a:r>
              <a:rPr lang="fr-CA" baseline="0" dirty="0" smtClean="0"/>
              <a:t> pour les rappels des principes de base. On peut entrer maintenant dans le sujet qui nous </a:t>
            </a:r>
            <a:r>
              <a:rPr lang="fr-CA" baseline="0" dirty="0" err="1" smtClean="0"/>
              <a:t>interesse</a:t>
            </a:r>
            <a:r>
              <a:rPr lang="fr-CA" baseline="0" dirty="0" smtClean="0"/>
              <a:t>.</a:t>
            </a:r>
          </a:p>
        </p:txBody>
      </p:sp>
      <p:sp>
        <p:nvSpPr>
          <p:cNvPr id="4" name="Slide Number Placeholder 3"/>
          <p:cNvSpPr>
            <a:spLocks noGrp="1"/>
          </p:cNvSpPr>
          <p:nvPr>
            <p:ph type="sldNum" sz="quarter" idx="10"/>
          </p:nvPr>
        </p:nvSpPr>
        <p:spPr/>
        <p:txBody>
          <a:bodyPr/>
          <a:lstStyle/>
          <a:p>
            <a:fld id="{BE1686F5-D9B0-4B87-9E68-28AD15F2A4F1}" type="slidenum">
              <a:rPr lang="en-US" smtClean="0"/>
              <a:pPr/>
              <a:t>6</a:t>
            </a:fld>
            <a:endParaRPr lang="en-US"/>
          </a:p>
        </p:txBody>
      </p:sp>
    </p:spTree>
    <p:extLst>
      <p:ext uri="{BB962C8B-B14F-4D97-AF65-F5344CB8AC3E}">
        <p14:creationId xmlns:p14="http://schemas.microsoft.com/office/powerpoint/2010/main" xmlns="" val="205558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dirty="0"/>
              <a:t>Durant la conférence, nous allons voir comment optimiser</a:t>
            </a:r>
            <a:r>
              <a:rPr lang="fr-CA" baseline="0" dirty="0"/>
              <a:t> l’efficacité d’un système d’humidification isotherme</a:t>
            </a:r>
            <a:r>
              <a:rPr lang="fr-CA" baseline="0" dirty="0" smtClean="0"/>
              <a:t>.</a:t>
            </a:r>
          </a:p>
          <a:p>
            <a:endParaRPr lang="fr-CA" baseline="0" dirty="0"/>
          </a:p>
          <a:p>
            <a:r>
              <a:rPr lang="fr-CA" baseline="0" dirty="0"/>
              <a:t>Mais d’abord, qu’est-ce que l’efficacité? </a:t>
            </a:r>
            <a:r>
              <a:rPr lang="fr-CA" baseline="0" dirty="0" smtClean="0"/>
              <a:t>…</a:t>
            </a:r>
          </a:p>
          <a:p>
            <a:endParaRPr lang="fr-CA" baseline="0" dirty="0" smtClean="0"/>
          </a:p>
          <a:p>
            <a:r>
              <a:rPr lang="fr-CA" baseline="0" dirty="0" smtClean="0"/>
              <a:t>C’est </a:t>
            </a:r>
            <a:r>
              <a:rPr lang="fr-CA" baseline="0" dirty="0"/>
              <a:t>de consommer le moins d’énergie possible pour combler un besoin</a:t>
            </a:r>
            <a:r>
              <a:rPr lang="fr-CA" baseline="0" dirty="0" smtClean="0"/>
              <a:t>.</a:t>
            </a:r>
          </a:p>
          <a:p>
            <a:r>
              <a:rPr lang="fr-CA" baseline="0" dirty="0" smtClean="0"/>
              <a:t>Ici j’ai une liste rapide des facteurs évidents – sur lesquels il est EVIDENT d’agir en tout temps.</a:t>
            </a:r>
          </a:p>
          <a:p>
            <a:endParaRPr lang="fr-CA" baseline="0" dirty="0" smtClean="0"/>
          </a:p>
          <a:p>
            <a:r>
              <a:rPr lang="fr-CA" baseline="0" dirty="0" smtClean="0"/>
              <a:t>Réduire le plus possibles les pertes en diminuant le condensat avec de l’isolation thermique de toutes les composantes produisant ou transportant la vapeur, </a:t>
            </a:r>
          </a:p>
          <a:p>
            <a:r>
              <a:rPr lang="fr-CA" baseline="0" dirty="0" smtClean="0"/>
              <a:t>Et aussi en réduisant la distance entre le générateur de vapeur et la rampe d’injection de vapeur.</a:t>
            </a:r>
          </a:p>
          <a:p>
            <a:r>
              <a:rPr lang="fr-CA" baseline="0" dirty="0" smtClean="0"/>
              <a:t>Anecdote ….</a:t>
            </a:r>
          </a:p>
          <a:p>
            <a:r>
              <a:rPr lang="fr-CA" baseline="0" dirty="0" smtClean="0"/>
              <a:t>Les manufacturiers d’humidificateur vont aussi proposés des façons de limiter l’eau drainée.</a:t>
            </a:r>
            <a:br>
              <a:rPr lang="fr-CA" baseline="0" dirty="0" smtClean="0"/>
            </a:br>
            <a:r>
              <a:rPr lang="fr-CA" baseline="0" dirty="0" smtClean="0"/>
              <a:t>Je vous laisse vérifier auprès d’eaux leur propositions. </a:t>
            </a:r>
          </a:p>
          <a:p>
            <a:endParaRPr lang="fr-CA" baseline="0" dirty="0" smtClean="0"/>
          </a:p>
          <a:p>
            <a:r>
              <a:rPr lang="fr-CA" baseline="0" dirty="0" smtClean="0"/>
              <a:t>Ce que je voudrais aborder avec vous ce sont les facteurs liés a la conception des systèmes.</a:t>
            </a:r>
            <a:endParaRPr lang="en-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88075" cy="3481387"/>
          </a:xfrm>
        </p:spPr>
      </p:sp>
      <p:sp>
        <p:nvSpPr>
          <p:cNvPr id="3" name="Notes Placeholder 2"/>
          <p:cNvSpPr>
            <a:spLocks noGrp="1"/>
          </p:cNvSpPr>
          <p:nvPr>
            <p:ph type="body" idx="1"/>
          </p:nvPr>
        </p:nvSpPr>
        <p:spPr/>
        <p:txBody>
          <a:bodyPr>
            <a:normAutofit/>
          </a:bodyPr>
          <a:lstStyle/>
          <a:p>
            <a:r>
              <a:rPr lang="fr-CA" baseline="0" dirty="0" smtClean="0"/>
              <a:t>Comme concepteur de système de traitement de l’air et comme ingénieur on nous a appris a estimer les besoins en fonctions des pires cas </a:t>
            </a:r>
          </a:p>
          <a:p>
            <a:r>
              <a:rPr lang="fr-CA" baseline="0" dirty="0" smtClean="0"/>
              <a:t>Ce soir je vais aller a l’encontre de plusieurs idées reçues.</a:t>
            </a:r>
          </a:p>
          <a:p>
            <a:endParaRPr lang="fr-CA" baseline="0" dirty="0"/>
          </a:p>
          <a:p>
            <a:r>
              <a:rPr lang="fr-CA" baseline="0" dirty="0" smtClean="0"/>
              <a:t>Je vais vous proposer de regarder ensemble l’opportunité d’un dimensionnement de générateur de vapeur optimal </a:t>
            </a:r>
          </a:p>
          <a:p>
            <a:r>
              <a:rPr lang="fr-CA" baseline="0" dirty="0" smtClean="0"/>
              <a:t>Puis des effets du positionnement et de la conception de rampes de vapeur pour réduire le transfert de chaleur dans le conduit d’air et donc une réduction du condensat.</a:t>
            </a:r>
          </a:p>
          <a:p>
            <a:r>
              <a:rPr lang="fr-CA" baseline="0" dirty="0" smtClean="0"/>
              <a:t>C’est dommage de chauffer toute cette eau pour en faire de la vapeur pour la voir se transformer en eau de nouveau, </a:t>
            </a:r>
          </a:p>
          <a:p>
            <a:endParaRPr lang="en-CA" baseline="0" dirty="0" smtClean="0"/>
          </a:p>
          <a:p>
            <a:r>
              <a:rPr lang="en-CA" baseline="0" dirty="0" smtClean="0"/>
              <a:t>Et </a:t>
            </a:r>
            <a:r>
              <a:rPr lang="en-CA" baseline="0" dirty="0" err="1" smtClean="0"/>
              <a:t>même</a:t>
            </a:r>
            <a:r>
              <a:rPr lang="en-CA" baseline="0" dirty="0" smtClean="0"/>
              <a:t> </a:t>
            </a:r>
            <a:r>
              <a:rPr lang="en-CA" baseline="0" dirty="0" err="1" smtClean="0"/>
              <a:t>comme</a:t>
            </a:r>
            <a:r>
              <a:rPr lang="en-CA" baseline="0" dirty="0" smtClean="0"/>
              <a:t> </a:t>
            </a:r>
            <a:r>
              <a:rPr lang="en-CA" baseline="0" dirty="0" err="1" smtClean="0"/>
              <a:t>manufacturier</a:t>
            </a:r>
            <a:r>
              <a:rPr lang="en-CA" baseline="0" dirty="0" smtClean="0"/>
              <a:t> </a:t>
            </a:r>
            <a:r>
              <a:rPr lang="en-CA" baseline="0" dirty="0" err="1" smtClean="0"/>
              <a:t>d’humidificateur</a:t>
            </a:r>
            <a:r>
              <a:rPr lang="en-CA" baseline="0" dirty="0" smtClean="0"/>
              <a:t>, je </a:t>
            </a:r>
            <a:r>
              <a:rPr lang="en-CA" baseline="0" dirty="0" err="1" smtClean="0"/>
              <a:t>préfères</a:t>
            </a:r>
            <a:r>
              <a:rPr lang="en-CA" baseline="0" dirty="0" smtClean="0"/>
              <a:t> un </a:t>
            </a:r>
            <a:r>
              <a:rPr lang="en-CA" baseline="0" dirty="0" err="1" smtClean="0"/>
              <a:t>humidificateur</a:t>
            </a:r>
            <a:r>
              <a:rPr lang="en-CA" baseline="0" dirty="0" smtClean="0"/>
              <a:t> plus petit </a:t>
            </a:r>
            <a:r>
              <a:rPr lang="en-CA" baseline="0" dirty="0" err="1" smtClean="0"/>
              <a:t>mais</a:t>
            </a:r>
            <a:r>
              <a:rPr lang="en-CA" baseline="0" dirty="0" smtClean="0"/>
              <a:t> optimal </a:t>
            </a:r>
            <a:r>
              <a:rPr lang="en-CA" baseline="0" dirty="0" err="1" smtClean="0"/>
              <a:t>qu’une</a:t>
            </a:r>
            <a:r>
              <a:rPr lang="en-CA" baseline="0" dirty="0" smtClean="0"/>
              <a:t> </a:t>
            </a:r>
            <a:r>
              <a:rPr lang="en-CA" baseline="0" dirty="0" err="1" smtClean="0"/>
              <a:t>grosse</a:t>
            </a:r>
            <a:r>
              <a:rPr lang="en-CA" baseline="0" dirty="0" smtClean="0"/>
              <a:t> </a:t>
            </a:r>
            <a:r>
              <a:rPr lang="en-CA" baseline="0" dirty="0" err="1" smtClean="0"/>
              <a:t>berta</a:t>
            </a:r>
            <a:r>
              <a:rPr lang="en-CA" baseline="0" dirty="0" smtClean="0"/>
              <a:t> qui </a:t>
            </a:r>
            <a:r>
              <a:rPr lang="en-CA" baseline="0" dirty="0" err="1" smtClean="0"/>
              <a:t>coute</a:t>
            </a:r>
            <a:r>
              <a:rPr lang="en-CA" baseline="0" dirty="0" smtClean="0"/>
              <a:t> plus </a:t>
            </a:r>
            <a:r>
              <a:rPr lang="en-CA" baseline="0" dirty="0" err="1" smtClean="0"/>
              <a:t>cher</a:t>
            </a:r>
            <a:r>
              <a:rPr lang="en-CA" baseline="0" dirty="0" smtClean="0"/>
              <a:t> </a:t>
            </a:r>
            <a:r>
              <a:rPr lang="en-CA" baseline="0" dirty="0" err="1" smtClean="0"/>
              <a:t>mais</a:t>
            </a:r>
            <a:r>
              <a:rPr lang="en-CA" baseline="0" dirty="0" smtClean="0"/>
              <a:t> qui </a:t>
            </a:r>
            <a:r>
              <a:rPr lang="en-CA" baseline="0" dirty="0" err="1" smtClean="0"/>
              <a:t>est</a:t>
            </a:r>
            <a:r>
              <a:rPr lang="en-CA" baseline="0" dirty="0" smtClean="0"/>
              <a:t> 2 </a:t>
            </a:r>
            <a:r>
              <a:rPr lang="en-CA" baseline="0" dirty="0" err="1" smtClean="0"/>
              <a:t>fois</a:t>
            </a:r>
            <a:r>
              <a:rPr lang="en-CA" baseline="0" dirty="0" smtClean="0"/>
              <a:t> trop </a:t>
            </a:r>
            <a:r>
              <a:rPr lang="en-CA" baseline="0" dirty="0" err="1" smtClean="0"/>
              <a:t>puissante</a:t>
            </a:r>
            <a:r>
              <a:rPr lang="en-CA" baseline="0" dirty="0" smtClean="0"/>
              <a:t> pour le </a:t>
            </a:r>
            <a:r>
              <a:rPr lang="en-CA" baseline="0" dirty="0" err="1" smtClean="0"/>
              <a:t>système</a:t>
            </a:r>
            <a:r>
              <a:rPr lang="en-CA" baseline="0" dirty="0" smtClean="0"/>
              <a:t>.</a:t>
            </a:r>
          </a:p>
          <a:p>
            <a:r>
              <a:rPr lang="fr-CA" baseline="0" dirty="0" smtClean="0"/>
              <a:t>Ce soir, je vais remettre en doute </a:t>
            </a:r>
            <a:endParaRPr lang="fr-CA" baseline="0" dirty="0" smtClean="0"/>
          </a:p>
        </p:txBody>
      </p:sp>
      <p:sp>
        <p:nvSpPr>
          <p:cNvPr id="4" name="Slide Number Placeholder 3"/>
          <p:cNvSpPr>
            <a:spLocks noGrp="1"/>
          </p:cNvSpPr>
          <p:nvPr>
            <p:ph type="sldNum" sz="quarter" idx="10"/>
          </p:nvPr>
        </p:nvSpPr>
        <p:spPr/>
        <p:txBody>
          <a:bodyPr/>
          <a:lstStyle/>
          <a:p>
            <a:fld id="{BE1686F5-D9B0-4B87-9E68-28AD15F2A4F1}" type="slidenum">
              <a:rPr lang="en-US" smtClean="0"/>
              <a:pPr/>
              <a:t>8</a:t>
            </a:fld>
            <a:endParaRPr lang="en-US"/>
          </a:p>
        </p:txBody>
      </p:sp>
    </p:spTree>
    <p:extLst>
      <p:ext uri="{BB962C8B-B14F-4D97-AF65-F5344CB8AC3E}">
        <p14:creationId xmlns:p14="http://schemas.microsoft.com/office/powerpoint/2010/main" xmlns="" val="40196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13min</a:t>
            </a:r>
          </a:p>
          <a:p>
            <a:endParaRPr lang="fr-CA" dirty="0" smtClean="0"/>
          </a:p>
          <a:p>
            <a:r>
              <a:rPr lang="fr-CA" dirty="0" smtClean="0"/>
              <a:t>Oui je sais  - je vous avez promis de ne pas vous assommer avec</a:t>
            </a:r>
            <a:r>
              <a:rPr lang="fr-CA" baseline="0" dirty="0" smtClean="0"/>
              <a:t> le  diagramme psychrométrique mais on va y revenir …</a:t>
            </a:r>
            <a:endParaRPr lang="fr-CA" dirty="0"/>
          </a:p>
        </p:txBody>
      </p:sp>
      <p:sp>
        <p:nvSpPr>
          <p:cNvPr id="4" name="Slide Number Placeholder 3"/>
          <p:cNvSpPr>
            <a:spLocks noGrp="1"/>
          </p:cNvSpPr>
          <p:nvPr>
            <p:ph type="sldNum" sz="quarter" idx="10"/>
          </p:nvPr>
        </p:nvSpPr>
        <p:spPr/>
        <p:txBody>
          <a:bodyPr/>
          <a:lstStyle/>
          <a:p>
            <a:fld id="{BE1686F5-D9B0-4B87-9E68-28AD15F2A4F1}" type="slidenum">
              <a:rPr lang="en-US" smtClean="0"/>
              <a:pPr/>
              <a:t>9</a:t>
            </a:fld>
            <a:endParaRPr lang="en-US"/>
          </a:p>
        </p:txBody>
      </p:sp>
    </p:spTree>
    <p:extLst>
      <p:ext uri="{BB962C8B-B14F-4D97-AF65-F5344CB8AC3E}">
        <p14:creationId xmlns:p14="http://schemas.microsoft.com/office/powerpoint/2010/main" xmlns="" val="400136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F3F34B-A5E0-4626-8C7B-FC6BC066D3E5}" type="datetime1">
              <a:rPr lang="en-US" smtClean="0"/>
              <a:pPr/>
              <a:t>9/15/2019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13AF2-DCC4-4842-96BC-1B9869901C37}" type="slidenum">
              <a:rPr lang="en-US" smtClean="0"/>
              <a:pPr/>
              <a:t>‹#›</a:t>
            </a:fld>
            <a:endParaRPr lang="en-US"/>
          </a:p>
        </p:txBody>
      </p:sp>
    </p:spTree>
    <p:extLst>
      <p:ext uri="{BB962C8B-B14F-4D97-AF65-F5344CB8AC3E}">
        <p14:creationId xmlns:p14="http://schemas.microsoft.com/office/powerpoint/2010/main" xmlns="" val="197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655B9BA0-17F5-4B68-A92C-06AE5E342FC2}" type="datetime1">
              <a:rPr lang="en-US" smtClean="0"/>
              <a:pPr algn="r"/>
              <a:t>9/15/2019</a:t>
            </a:fld>
            <a:endParaRPr lang="en-US" sz="1000" dirty="0">
              <a:solidFill>
                <a:schemeClr val="bg2">
                  <a:shade val="50000"/>
                </a:schemeClr>
              </a:solidFill>
            </a:endParaRPr>
          </a:p>
        </p:txBody>
      </p:sp>
      <p:sp>
        <p:nvSpPr>
          <p:cNvPr id="5" name="Footer Placeholder 4"/>
          <p:cNvSpPr>
            <a:spLocks noGrp="1"/>
          </p:cNvSpPr>
          <p:nvPr>
            <p:ph type="ftr" sz="quarter" idx="11"/>
          </p:nvPr>
        </p:nvSpPr>
        <p:spPr/>
        <p:txBody>
          <a:bodyPr/>
          <a:lstStyle/>
          <a:p>
            <a:pPr algn="l"/>
            <a:endParaRPr lang="en-US" sz="1000" dirty="0">
              <a:solidFill>
                <a:schemeClr val="bg2">
                  <a:shade val="50000"/>
                </a:schemeClr>
              </a:solidFill>
            </a:endParaRPr>
          </a:p>
        </p:txBody>
      </p:sp>
      <p:sp>
        <p:nvSpPr>
          <p:cNvPr id="6" name="Slide Number Placeholder 5"/>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76393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0F0EB513-E8D4-456B-8FAB-781568EC5CF6}" type="datetime1">
              <a:rPr lang="en-US" smtClean="0"/>
              <a:pPr algn="r"/>
              <a:t>9/15/2019</a:t>
            </a:fld>
            <a:endParaRPr lang="en-US" sz="1000" dirty="0">
              <a:solidFill>
                <a:schemeClr val="bg2">
                  <a:shade val="50000"/>
                </a:schemeClr>
              </a:solidFill>
            </a:endParaRPr>
          </a:p>
        </p:txBody>
      </p:sp>
      <p:sp>
        <p:nvSpPr>
          <p:cNvPr id="5" name="Footer Placeholder 4"/>
          <p:cNvSpPr>
            <a:spLocks noGrp="1"/>
          </p:cNvSpPr>
          <p:nvPr>
            <p:ph type="ftr" sz="quarter" idx="11"/>
          </p:nvPr>
        </p:nvSpPr>
        <p:spPr/>
        <p:txBody>
          <a:bodyPr/>
          <a:lstStyle/>
          <a:p>
            <a:pPr algn="l"/>
            <a:endParaRPr lang="en-US" sz="1000" dirty="0">
              <a:solidFill>
                <a:schemeClr val="bg2">
                  <a:shade val="50000"/>
                </a:schemeClr>
              </a:solidFill>
            </a:endParaRPr>
          </a:p>
        </p:txBody>
      </p:sp>
      <p:sp>
        <p:nvSpPr>
          <p:cNvPr id="6" name="Slide Number Placeholder 5"/>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44138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69DAB586-5B09-42D3-9FF5-DAA1FC275354}" type="datetime1">
              <a:rPr lang="en-US" smtClean="0"/>
              <a:pPr algn="r"/>
              <a:t>9/15/2019</a:t>
            </a:fld>
            <a:endParaRPr lang="en-US" sz="1000" dirty="0">
              <a:solidFill>
                <a:schemeClr val="bg2">
                  <a:shade val="50000"/>
                </a:schemeClr>
              </a:solidFill>
            </a:endParaRPr>
          </a:p>
        </p:txBody>
      </p:sp>
      <p:sp>
        <p:nvSpPr>
          <p:cNvPr id="5" name="Footer Placeholder 4"/>
          <p:cNvSpPr>
            <a:spLocks noGrp="1"/>
          </p:cNvSpPr>
          <p:nvPr>
            <p:ph type="ftr" sz="quarter" idx="11"/>
          </p:nvPr>
        </p:nvSpPr>
        <p:spPr/>
        <p:txBody>
          <a:bodyPr/>
          <a:lstStyle/>
          <a:p>
            <a:pPr algn="l"/>
            <a:endParaRPr lang="en-US" sz="1000" dirty="0">
              <a:solidFill>
                <a:schemeClr val="bg2">
                  <a:shade val="50000"/>
                </a:schemeClr>
              </a:solidFill>
            </a:endParaRPr>
          </a:p>
        </p:txBody>
      </p:sp>
      <p:sp>
        <p:nvSpPr>
          <p:cNvPr id="6" name="Slide Number Placeholder 5"/>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33525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a:fld id="{7543EFA4-303C-4EE9-85A1-3216DD9E9D4D}" type="datetime1">
              <a:rPr lang="en-US" smtClean="0"/>
              <a:pPr algn="r"/>
              <a:t>9/15/2019</a:t>
            </a:fld>
            <a:endParaRPr lang="en-US" sz="1000" dirty="0">
              <a:solidFill>
                <a:schemeClr val="bg2">
                  <a:shade val="50000"/>
                </a:schemeClr>
              </a:solidFill>
            </a:endParaRPr>
          </a:p>
        </p:txBody>
      </p:sp>
      <p:sp>
        <p:nvSpPr>
          <p:cNvPr id="5" name="Footer Placeholder 4"/>
          <p:cNvSpPr>
            <a:spLocks noGrp="1"/>
          </p:cNvSpPr>
          <p:nvPr>
            <p:ph type="ftr" sz="quarter" idx="11"/>
          </p:nvPr>
        </p:nvSpPr>
        <p:spPr/>
        <p:txBody>
          <a:bodyPr/>
          <a:lstStyle/>
          <a:p>
            <a:pPr algn="l"/>
            <a:endParaRPr lang="en-US" sz="1000" dirty="0">
              <a:solidFill>
                <a:schemeClr val="bg2">
                  <a:shade val="50000"/>
                </a:schemeClr>
              </a:solidFill>
            </a:endParaRPr>
          </a:p>
        </p:txBody>
      </p:sp>
      <p:sp>
        <p:nvSpPr>
          <p:cNvPr id="6" name="Slide Number Placeholder 5"/>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28941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D7F2C540-AA20-489F-ACBE-053CEEE0A649}" type="datetime1">
              <a:rPr lang="en-US" smtClean="0"/>
              <a:pPr algn="r"/>
              <a:t>9/15/2019</a:t>
            </a:fld>
            <a:endParaRPr lang="en-US" sz="1000" dirty="0">
              <a:solidFill>
                <a:schemeClr val="bg2">
                  <a:shade val="50000"/>
                </a:schemeClr>
              </a:solidFill>
            </a:endParaRPr>
          </a:p>
        </p:txBody>
      </p:sp>
      <p:sp>
        <p:nvSpPr>
          <p:cNvPr id="6" name="Footer Placeholder 5"/>
          <p:cNvSpPr>
            <a:spLocks noGrp="1"/>
          </p:cNvSpPr>
          <p:nvPr>
            <p:ph type="ftr" sz="quarter" idx="11"/>
          </p:nvPr>
        </p:nvSpPr>
        <p:spPr/>
        <p:txBody>
          <a:bodyPr/>
          <a:lstStyle/>
          <a:p>
            <a:pPr algn="l"/>
            <a:endParaRPr lang="en-US" sz="1000" dirty="0">
              <a:solidFill>
                <a:schemeClr val="bg2">
                  <a:shade val="50000"/>
                </a:schemeClr>
              </a:solidFill>
            </a:endParaRPr>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246425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5F3FA84E-DB7D-4CA0-8AAB-9D20087614EE}" type="datetime1">
              <a:rPr lang="en-US" smtClean="0"/>
              <a:pPr algn="r"/>
              <a:t>9/15/2019</a:t>
            </a:fld>
            <a:endParaRPr lang="en-US" sz="1000" dirty="0">
              <a:solidFill>
                <a:schemeClr val="bg2">
                  <a:shade val="50000"/>
                </a:schemeClr>
              </a:solidFill>
            </a:endParaRPr>
          </a:p>
        </p:txBody>
      </p:sp>
      <p:sp>
        <p:nvSpPr>
          <p:cNvPr id="8" name="Footer Placeholder 7"/>
          <p:cNvSpPr>
            <a:spLocks noGrp="1"/>
          </p:cNvSpPr>
          <p:nvPr>
            <p:ph type="ftr" sz="quarter" idx="11"/>
          </p:nvPr>
        </p:nvSpPr>
        <p:spPr/>
        <p:txBody>
          <a:bodyPr/>
          <a:lstStyle/>
          <a:p>
            <a:pPr algn="l"/>
            <a:endParaRPr lang="en-US" sz="1000" dirty="0">
              <a:solidFill>
                <a:schemeClr val="bg2">
                  <a:shade val="50000"/>
                </a:schemeClr>
              </a:solidFill>
            </a:endParaRPr>
          </a:p>
        </p:txBody>
      </p:sp>
      <p:sp>
        <p:nvSpPr>
          <p:cNvPr id="9" name="Slide Number Placeholder 8"/>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1775885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BBC1F-DAAE-4247-8683-1FEFD4EFAB21}" type="datetime1">
              <a:rPr lang="en-US" smtClean="0"/>
              <a:pPr/>
              <a:t>9/15/2019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9E71F-78A0-4868-970E-5692D76DECFE}" type="slidenum">
              <a:rPr lang="en-US" smtClean="0"/>
              <a:pPr/>
              <a:t>‹#›</a:t>
            </a:fld>
            <a:endParaRPr lang="en-US"/>
          </a:p>
        </p:txBody>
      </p:sp>
    </p:spTree>
    <p:extLst>
      <p:ext uri="{BB962C8B-B14F-4D97-AF65-F5344CB8AC3E}">
        <p14:creationId xmlns:p14="http://schemas.microsoft.com/office/powerpoint/2010/main" xmlns="" val="365627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8CC06-AB28-4912-8230-CD4C3A5DEC2D}" type="datetime1">
              <a:rPr lang="en-US" smtClean="0"/>
              <a:pPr/>
              <a:t>9/15/2019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9E71F-78A0-4868-970E-5692D76DECFE}" type="slidenum">
              <a:rPr lang="en-US" smtClean="0"/>
              <a:pPr/>
              <a:t>‹#›</a:t>
            </a:fld>
            <a:endParaRPr lang="en-US"/>
          </a:p>
        </p:txBody>
      </p:sp>
    </p:spTree>
    <p:extLst>
      <p:ext uri="{BB962C8B-B14F-4D97-AF65-F5344CB8AC3E}">
        <p14:creationId xmlns:p14="http://schemas.microsoft.com/office/powerpoint/2010/main" xmlns="" val="50921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0464ACD6-D214-4ED3-8756-D9E292BE7EE6}" type="datetime1">
              <a:rPr lang="en-US" smtClean="0"/>
              <a:pPr algn="r"/>
              <a:t>9/15/2019</a:t>
            </a:fld>
            <a:endParaRPr lang="en-US" sz="1000" dirty="0">
              <a:solidFill>
                <a:schemeClr val="bg2">
                  <a:shade val="50000"/>
                </a:schemeClr>
              </a:solidFill>
            </a:endParaRPr>
          </a:p>
        </p:txBody>
      </p:sp>
      <p:sp>
        <p:nvSpPr>
          <p:cNvPr id="6" name="Footer Placeholder 5"/>
          <p:cNvSpPr>
            <a:spLocks noGrp="1"/>
          </p:cNvSpPr>
          <p:nvPr>
            <p:ph type="ftr" sz="quarter" idx="11"/>
          </p:nvPr>
        </p:nvSpPr>
        <p:spPr/>
        <p:txBody>
          <a:bodyPr/>
          <a:lstStyle/>
          <a:p>
            <a:pPr algn="l"/>
            <a:endParaRPr lang="en-US" sz="1000" dirty="0">
              <a:solidFill>
                <a:schemeClr val="bg2">
                  <a:shade val="50000"/>
                </a:schemeClr>
              </a:solidFill>
            </a:endParaRPr>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99159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lgn="r"/>
            <a:fld id="{892CD312-1803-49EE-A5CF-A8E1FAE2F4FB}" type="datetime1">
              <a:rPr lang="en-US" smtClean="0"/>
              <a:pPr algn="r"/>
              <a:t>9/15/2019</a:t>
            </a:fld>
            <a:endParaRPr lang="en-US" sz="1000" dirty="0">
              <a:solidFill>
                <a:schemeClr val="bg2">
                  <a:shade val="50000"/>
                </a:schemeClr>
              </a:solidFill>
            </a:endParaRPr>
          </a:p>
        </p:txBody>
      </p:sp>
      <p:sp>
        <p:nvSpPr>
          <p:cNvPr id="6" name="Footer Placeholder 5"/>
          <p:cNvSpPr>
            <a:spLocks noGrp="1"/>
          </p:cNvSpPr>
          <p:nvPr>
            <p:ph type="ftr" sz="quarter" idx="11"/>
          </p:nvPr>
        </p:nvSpPr>
        <p:spPr/>
        <p:txBody>
          <a:bodyPr/>
          <a:lstStyle/>
          <a:p>
            <a:pPr algn="l"/>
            <a:endParaRPr lang="en-US" sz="1000" dirty="0">
              <a:solidFill>
                <a:schemeClr val="bg2">
                  <a:shade val="50000"/>
                </a:schemeClr>
              </a:solidFill>
            </a:endParaRPr>
          </a:p>
        </p:txBody>
      </p:sp>
      <p:sp>
        <p:nvSpPr>
          <p:cNvPr id="7" name="Slide Number Placeholder 6"/>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8518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6580479A-38E9-48A2-9E89-E69CE24B5A9E}" type="datetime1">
              <a:rPr lang="en-US" smtClean="0"/>
              <a:pPr algn="r"/>
              <a:t>9/15/2019</a:t>
            </a:fld>
            <a:endParaRPr lang="en-US" sz="1000" dirty="0">
              <a:solidFill>
                <a:schemeClr val="bg2">
                  <a:shade val="50000"/>
                </a:scheme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sz="1000" dirty="0">
              <a:solidFill>
                <a:schemeClr val="bg2">
                  <a:shade val="50000"/>
                </a:scheme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13AF2-DCC4-4842-96BC-1B9869901C37}" type="slidenum">
              <a:rPr lang="en-US" sz="1000" smtClean="0">
                <a:solidFill>
                  <a:schemeClr val="bg2">
                    <a:shade val="50000"/>
                  </a:schemeClr>
                </a:solidFill>
              </a:rPr>
              <a:pPr/>
              <a:t>‹#›</a:t>
            </a:fld>
            <a:endParaRPr lang="en-US" sz="1000">
              <a:solidFill>
                <a:schemeClr val="bg2">
                  <a:shade val="50000"/>
                </a:schemeClr>
              </a:solidFill>
            </a:endParaRPr>
          </a:p>
        </p:txBody>
      </p:sp>
    </p:spTree>
    <p:extLst>
      <p:ext uri="{BB962C8B-B14F-4D97-AF65-F5344CB8AC3E}">
        <p14:creationId xmlns:p14="http://schemas.microsoft.com/office/powerpoint/2010/main" xmlns="" val="11878836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b="1" dirty="0">
                <a:solidFill>
                  <a:srgbClr val="008ED6"/>
                </a:solidFill>
              </a:rPr>
              <a:t>Conférence ASHRAE, Montréal</a:t>
            </a:r>
          </a:p>
        </p:txBody>
      </p:sp>
      <p:sp>
        <p:nvSpPr>
          <p:cNvPr id="2" name="Content Placeholder 1"/>
          <p:cNvSpPr>
            <a:spLocks noGrp="1"/>
          </p:cNvSpPr>
          <p:nvPr>
            <p:ph idx="1"/>
          </p:nvPr>
        </p:nvSpPr>
        <p:spPr>
          <a:xfrm>
            <a:off x="2063552" y="2348880"/>
            <a:ext cx="7543801" cy="2808312"/>
          </a:xfrm>
        </p:spPr>
        <p:txBody>
          <a:bodyPr>
            <a:normAutofit/>
          </a:bodyPr>
          <a:lstStyle/>
          <a:p>
            <a:pPr marL="0" indent="0" algn="ctr">
              <a:buNone/>
            </a:pPr>
            <a:r>
              <a:rPr lang="fr-CA" sz="4800" dirty="0"/>
              <a:t>Comment maximiser l’efficacité d’un système d’humidification dès la conception</a:t>
            </a:r>
          </a:p>
        </p:txBody>
      </p:sp>
      <p:sp>
        <p:nvSpPr>
          <p:cNvPr id="5" name="Slide Number Placeholder 4">
            <a:extLst>
              <a:ext uri="{FF2B5EF4-FFF2-40B4-BE49-F238E27FC236}">
                <a16:creationId xmlns:a16="http://schemas.microsoft.com/office/drawing/2014/main" xmlns="" id="{94ABA17E-C2F8-41A0-BB04-F9FA29C12A9F}"/>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a:t>
            </a:fld>
            <a:endParaRPr lang="en-US" sz="1000">
              <a:solidFill>
                <a:schemeClr val="bg2">
                  <a:shade val="50000"/>
                </a:schemeClr>
              </a:solidFill>
            </a:endParaRPr>
          </a:p>
        </p:txBody>
      </p:sp>
    </p:spTree>
    <p:extLst>
      <p:ext uri="{BB962C8B-B14F-4D97-AF65-F5344CB8AC3E}">
        <p14:creationId xmlns:p14="http://schemas.microsoft.com/office/powerpoint/2010/main" xmlns="" val="881596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E93A90E-CD82-464A-B9D0-A182637915D1}"/>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64788" y="365125"/>
            <a:ext cx="9407876" cy="6290214"/>
          </a:xfrm>
          <a:prstGeom prst="rect">
            <a:avLst/>
          </a:prstGeom>
        </p:spPr>
      </p:pic>
      <p:sp>
        <p:nvSpPr>
          <p:cNvPr id="2" name="Title 1">
            <a:extLst>
              <a:ext uri="{FF2B5EF4-FFF2-40B4-BE49-F238E27FC236}">
                <a16:creationId xmlns:a16="http://schemas.microsoft.com/office/drawing/2014/main" xmlns="" id="{20E1EE0D-B756-4497-B028-113B6A65DAE7}"/>
              </a:ext>
            </a:extLst>
          </p:cNvPr>
          <p:cNvSpPr>
            <a:spLocks noGrp="1"/>
          </p:cNvSpPr>
          <p:nvPr>
            <p:ph type="title"/>
          </p:nvPr>
        </p:nvSpPr>
        <p:spPr/>
        <p:txBody>
          <a:bodyPr/>
          <a:lstStyle/>
          <a:p>
            <a:r>
              <a:rPr lang="en-CA" b="1" dirty="0" err="1">
                <a:solidFill>
                  <a:srgbClr val="008ED6"/>
                </a:solidFill>
              </a:rPr>
              <a:t>Ajout</a:t>
            </a:r>
            <a:r>
              <a:rPr lang="en-CA" b="1" dirty="0">
                <a:solidFill>
                  <a:srgbClr val="008ED6"/>
                </a:solidFill>
              </a:rPr>
              <a:t> de masse </a:t>
            </a:r>
            <a:r>
              <a:rPr lang="en-CA" b="1" dirty="0" err="1">
                <a:solidFill>
                  <a:srgbClr val="008ED6"/>
                </a:solidFill>
              </a:rPr>
              <a:t>d’eau</a:t>
            </a:r>
            <a:endParaRPr lang="en-CA" b="1" dirty="0">
              <a:solidFill>
                <a:srgbClr val="008ED6"/>
              </a:solidFill>
            </a:endParaRPr>
          </a:p>
        </p:txBody>
      </p:sp>
      <p:grpSp>
        <p:nvGrpSpPr>
          <p:cNvPr id="7" name="Group 6">
            <a:extLst>
              <a:ext uri="{FF2B5EF4-FFF2-40B4-BE49-F238E27FC236}">
                <a16:creationId xmlns:a16="http://schemas.microsoft.com/office/drawing/2014/main" xmlns="" id="{0674834A-8827-4306-9AED-F77744A9574D}"/>
              </a:ext>
            </a:extLst>
          </p:cNvPr>
          <p:cNvGrpSpPr/>
          <p:nvPr/>
        </p:nvGrpSpPr>
        <p:grpSpPr>
          <a:xfrm>
            <a:off x="471183" y="3228001"/>
            <a:ext cx="10997232" cy="2922557"/>
            <a:chOff x="-2778251" y="2445174"/>
            <a:chExt cx="10997232" cy="3484588"/>
          </a:xfrm>
        </p:grpSpPr>
        <p:grpSp>
          <p:nvGrpSpPr>
            <p:cNvPr id="8" name="Group 29">
              <a:extLst>
                <a:ext uri="{FF2B5EF4-FFF2-40B4-BE49-F238E27FC236}">
                  <a16:creationId xmlns:a16="http://schemas.microsoft.com/office/drawing/2014/main" xmlns="" id="{C1D4FACF-719A-4C7F-8EF5-C432E8D2071C}"/>
                </a:ext>
              </a:extLst>
            </p:cNvPr>
            <p:cNvGrpSpPr/>
            <p:nvPr/>
          </p:nvGrpSpPr>
          <p:grpSpPr>
            <a:xfrm>
              <a:off x="-2778251" y="2445174"/>
              <a:ext cx="10997232" cy="3484588"/>
              <a:chOff x="-2718994" y="4120417"/>
              <a:chExt cx="8583207" cy="2023227"/>
            </a:xfrm>
          </p:grpSpPr>
          <p:cxnSp>
            <p:nvCxnSpPr>
              <p:cNvPr id="11" name="Straight Connector 10">
                <a:extLst>
                  <a:ext uri="{FF2B5EF4-FFF2-40B4-BE49-F238E27FC236}">
                    <a16:creationId xmlns:a16="http://schemas.microsoft.com/office/drawing/2014/main" xmlns="" id="{29D855A7-049E-4C49-87C5-0A5B317CFC90}"/>
                  </a:ext>
                </a:extLst>
              </p:cNvPr>
              <p:cNvCxnSpPr>
                <a:cxnSpLocks/>
              </p:cNvCxnSpPr>
              <p:nvPr/>
            </p:nvCxnSpPr>
            <p:spPr>
              <a:xfrm>
                <a:off x="1857356" y="5715016"/>
                <a:ext cx="2158217" cy="0"/>
              </a:xfrm>
              <a:prstGeom prst="line">
                <a:avLst/>
              </a:prstGeom>
              <a:ln w="571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4" name="Multiply 41">
                <a:extLst>
                  <a:ext uri="{FF2B5EF4-FFF2-40B4-BE49-F238E27FC236}">
                    <a16:creationId xmlns:a16="http://schemas.microsoft.com/office/drawing/2014/main" xmlns="" id="{97F51EC0-A20E-4991-A9FD-408E8FFAA9E1}"/>
                  </a:ext>
                </a:extLst>
              </p:cNvPr>
              <p:cNvSpPr/>
              <p:nvPr/>
            </p:nvSpPr>
            <p:spPr>
              <a:xfrm>
                <a:off x="357158" y="6000768"/>
                <a:ext cx="142844" cy="1428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 name="Straight Connector 14">
                <a:extLst>
                  <a:ext uri="{FF2B5EF4-FFF2-40B4-BE49-F238E27FC236}">
                    <a16:creationId xmlns:a16="http://schemas.microsoft.com/office/drawing/2014/main" xmlns="" id="{A7BA63C9-F673-46AD-8B6E-B336AEC92D68}"/>
                  </a:ext>
                </a:extLst>
              </p:cNvPr>
              <p:cNvCxnSpPr>
                <a:cxnSpLocks/>
                <a:endCxn id="14" idx="3"/>
              </p:cNvCxnSpPr>
              <p:nvPr/>
            </p:nvCxnSpPr>
            <p:spPr>
              <a:xfrm rot="10800000" flipV="1">
                <a:off x="391466" y="5072073"/>
                <a:ext cx="3394716" cy="1037255"/>
              </a:xfrm>
              <a:prstGeom prst="line">
                <a:avLst/>
              </a:prstGeom>
              <a:ln>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Multiply 43">
                <a:extLst>
                  <a:ext uri="{FF2B5EF4-FFF2-40B4-BE49-F238E27FC236}">
                    <a16:creationId xmlns:a16="http://schemas.microsoft.com/office/drawing/2014/main" xmlns="" id="{6DF4F853-61F4-46A5-9687-278B60990D05}"/>
                  </a:ext>
                </a:extLst>
              </p:cNvPr>
              <p:cNvSpPr/>
              <p:nvPr/>
            </p:nvSpPr>
            <p:spPr>
              <a:xfrm>
                <a:off x="3786182" y="5000636"/>
                <a:ext cx="142844" cy="142876"/>
              </a:xfrm>
              <a:prstGeom prst="mathMultiply">
                <a:avLst/>
              </a:prstGeom>
              <a:solidFill>
                <a:srgbClr val="FF0000"/>
              </a:solidFill>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7" name="Multiply 44">
                <a:extLst>
                  <a:ext uri="{FF2B5EF4-FFF2-40B4-BE49-F238E27FC236}">
                    <a16:creationId xmlns:a16="http://schemas.microsoft.com/office/drawing/2014/main" xmlns="" id="{B1854E96-DD03-4786-9E5D-B3C188262BA7}"/>
                  </a:ext>
                </a:extLst>
              </p:cNvPr>
              <p:cNvSpPr/>
              <p:nvPr/>
            </p:nvSpPr>
            <p:spPr>
              <a:xfrm>
                <a:off x="1643042" y="5643578"/>
                <a:ext cx="142844" cy="142876"/>
              </a:xfrm>
              <a:prstGeom prst="mathMultiply">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xmlns="" id="{D96DF477-96E6-4028-B141-D3BC547C0683}"/>
                  </a:ext>
                </a:extLst>
              </p:cNvPr>
              <p:cNvSpPr txBox="1"/>
              <p:nvPr/>
            </p:nvSpPr>
            <p:spPr>
              <a:xfrm>
                <a:off x="-2009468" y="5418484"/>
                <a:ext cx="1229774" cy="362215"/>
              </a:xfrm>
              <a:prstGeom prst="rect">
                <a:avLst/>
              </a:prstGeom>
              <a:noFill/>
            </p:spPr>
            <p:txBody>
              <a:bodyPr wrap="square" rtlCol="0">
                <a:spAutoFit/>
              </a:bodyPr>
              <a:lstStyle/>
              <a:p>
                <a:r>
                  <a:rPr lang="fr-CA" sz="2800" b="1" dirty="0"/>
                  <a:t>Air Frais</a:t>
                </a:r>
                <a:endParaRPr lang="en-CA" sz="2800" b="1" dirty="0"/>
              </a:p>
            </p:txBody>
          </p:sp>
          <p:sp>
            <p:nvSpPr>
              <p:cNvPr id="19" name="TextBox 18">
                <a:extLst>
                  <a:ext uri="{FF2B5EF4-FFF2-40B4-BE49-F238E27FC236}">
                    <a16:creationId xmlns:a16="http://schemas.microsoft.com/office/drawing/2014/main" xmlns="" id="{B8709584-6CD5-40AC-B58D-28F4C0F61457}"/>
                  </a:ext>
                </a:extLst>
              </p:cNvPr>
              <p:cNvSpPr txBox="1"/>
              <p:nvPr/>
            </p:nvSpPr>
            <p:spPr>
              <a:xfrm>
                <a:off x="-2718994" y="4120417"/>
                <a:ext cx="2487736" cy="660509"/>
              </a:xfrm>
              <a:prstGeom prst="rect">
                <a:avLst/>
              </a:prstGeom>
              <a:noFill/>
            </p:spPr>
            <p:txBody>
              <a:bodyPr wrap="square" rtlCol="0">
                <a:spAutoFit/>
              </a:bodyPr>
              <a:lstStyle/>
              <a:p>
                <a:pPr algn="r"/>
                <a:r>
                  <a:rPr lang="fr-CA" sz="2800" b="1" dirty="0"/>
                  <a:t>Mélange</a:t>
                </a:r>
              </a:p>
              <a:p>
                <a:pPr algn="r"/>
                <a:r>
                  <a:rPr lang="fr-CA" sz="2800" b="1" dirty="0"/>
                  <a:t>Wm (kg eau/kg air)</a:t>
                </a:r>
                <a:endParaRPr lang="en-CA" sz="2800" b="1" dirty="0"/>
              </a:p>
            </p:txBody>
          </p:sp>
          <p:sp>
            <p:nvSpPr>
              <p:cNvPr id="20" name="TextBox 19">
                <a:extLst>
                  <a:ext uri="{FF2B5EF4-FFF2-40B4-BE49-F238E27FC236}">
                    <a16:creationId xmlns:a16="http://schemas.microsoft.com/office/drawing/2014/main" xmlns="" id="{2C4254B8-44BC-4507-BD79-30CBCDACE69E}"/>
                  </a:ext>
                </a:extLst>
              </p:cNvPr>
              <p:cNvSpPr txBox="1"/>
              <p:nvPr/>
            </p:nvSpPr>
            <p:spPr>
              <a:xfrm>
                <a:off x="4015573" y="4869659"/>
                <a:ext cx="1848640" cy="404828"/>
              </a:xfrm>
              <a:prstGeom prst="rect">
                <a:avLst/>
              </a:prstGeom>
              <a:noFill/>
            </p:spPr>
            <p:txBody>
              <a:bodyPr wrap="square" rtlCol="0">
                <a:spAutoFit/>
              </a:bodyPr>
              <a:lstStyle/>
              <a:p>
                <a:r>
                  <a:rPr lang="fr-CA" sz="3200" b="1" dirty="0"/>
                  <a:t>Pièce We</a:t>
                </a:r>
                <a:endParaRPr lang="en-CA" sz="3200" b="1" dirty="0"/>
              </a:p>
            </p:txBody>
          </p:sp>
        </p:grpSp>
        <p:cxnSp>
          <p:nvCxnSpPr>
            <p:cNvPr id="9" name="Straight Arrow Connector 8">
              <a:extLst>
                <a:ext uri="{FF2B5EF4-FFF2-40B4-BE49-F238E27FC236}">
                  <a16:creationId xmlns:a16="http://schemas.microsoft.com/office/drawing/2014/main" xmlns="" id="{7B03483B-85B4-4E20-8A74-C6BAF22742EC}"/>
                </a:ext>
              </a:extLst>
            </p:cNvPr>
            <p:cNvCxnSpPr>
              <a:cxnSpLocks/>
            </p:cNvCxnSpPr>
            <p:nvPr/>
          </p:nvCxnSpPr>
          <p:spPr>
            <a:xfrm>
              <a:off x="5642718" y="4127888"/>
              <a:ext cx="24674" cy="106365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22" name="Connector: Elbow 21">
            <a:extLst>
              <a:ext uri="{FF2B5EF4-FFF2-40B4-BE49-F238E27FC236}">
                <a16:creationId xmlns:a16="http://schemas.microsoft.com/office/drawing/2014/main" xmlns="" id="{E0213CAD-8221-4E09-B908-65678B046424}"/>
              </a:ext>
            </a:extLst>
          </p:cNvPr>
          <p:cNvCxnSpPr>
            <a:cxnSpLocks/>
          </p:cNvCxnSpPr>
          <p:nvPr/>
        </p:nvCxnSpPr>
        <p:spPr>
          <a:xfrm>
            <a:off x="3804883" y="3960873"/>
            <a:ext cx="2189692" cy="1518992"/>
          </a:xfrm>
          <a:prstGeom prst="bentConnector3">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xmlns="" id="{8C4F9A5D-94D5-4165-A4C1-95B34D1AF454}"/>
              </a:ext>
            </a:extLst>
          </p:cNvPr>
          <p:cNvCxnSpPr>
            <a:cxnSpLocks/>
          </p:cNvCxnSpPr>
          <p:nvPr/>
        </p:nvCxnSpPr>
        <p:spPr>
          <a:xfrm>
            <a:off x="2846950" y="5406777"/>
            <a:ext cx="1463222" cy="614511"/>
          </a:xfrm>
          <a:prstGeom prst="bentConnector3">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A2830F00-C1F6-441F-B92C-D242A9273F32}"/>
              </a:ext>
            </a:extLst>
          </p:cNvPr>
          <p:cNvSpPr txBox="1"/>
          <p:nvPr/>
        </p:nvSpPr>
        <p:spPr>
          <a:xfrm>
            <a:off x="793848" y="1490810"/>
            <a:ext cx="6220966" cy="523220"/>
          </a:xfrm>
          <a:prstGeom prst="rect">
            <a:avLst/>
          </a:prstGeom>
          <a:noFill/>
        </p:spPr>
        <p:txBody>
          <a:bodyPr wrap="square" rtlCol="0">
            <a:spAutoFit/>
          </a:bodyPr>
          <a:lstStyle/>
          <a:p>
            <a:r>
              <a:rPr lang="en-CA" sz="2800" dirty="0"/>
              <a:t>Charge </a:t>
            </a:r>
            <a:r>
              <a:rPr lang="en-CA" sz="2800" dirty="0" err="1"/>
              <a:t>d’humidification</a:t>
            </a:r>
            <a:r>
              <a:rPr lang="en-CA" sz="2800" dirty="0"/>
              <a:t> = M x (We-Wm)</a:t>
            </a:r>
          </a:p>
        </p:txBody>
      </p:sp>
      <p:cxnSp>
        <p:nvCxnSpPr>
          <p:cNvPr id="27" name="Straight Connector 26">
            <a:extLst>
              <a:ext uri="{FF2B5EF4-FFF2-40B4-BE49-F238E27FC236}">
                <a16:creationId xmlns:a16="http://schemas.microsoft.com/office/drawing/2014/main" xmlns="" id="{72F1DE8A-78D7-4658-BC41-B974F94CF7F6}"/>
              </a:ext>
            </a:extLst>
          </p:cNvPr>
          <p:cNvCxnSpPr>
            <a:cxnSpLocks/>
          </p:cNvCxnSpPr>
          <p:nvPr/>
        </p:nvCxnSpPr>
        <p:spPr>
          <a:xfrm flipH="1">
            <a:off x="4595522" y="4652968"/>
            <a:ext cx="4210417" cy="139439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xmlns="" id="{E15AED8A-5B44-46C7-ACD6-D9C0AF39DC90}"/>
              </a:ext>
            </a:extLst>
          </p:cNvPr>
          <p:cNvSpPr>
            <a:spLocks noGrp="1"/>
          </p:cNvSpPr>
          <p:nvPr>
            <p:ph type="sldNum" sz="quarter" idx="12"/>
          </p:nvPr>
        </p:nvSpPr>
        <p:spPr>
          <a:xfrm>
            <a:off x="9211836" y="6356350"/>
            <a:ext cx="2743200" cy="365125"/>
          </a:xfrm>
        </p:spPr>
        <p:txBody>
          <a:bodyPr/>
          <a:lstStyle/>
          <a:p>
            <a:fld id="{E7F13AF2-DCC4-4842-96BC-1B9869901C37}" type="slidenum">
              <a:rPr lang="en-US" sz="1000" smtClean="0">
                <a:solidFill>
                  <a:schemeClr val="bg2">
                    <a:shade val="50000"/>
                  </a:schemeClr>
                </a:solidFill>
              </a:rPr>
              <a:pPr/>
              <a:t>10</a:t>
            </a:fld>
            <a:endParaRPr lang="en-US" sz="1000">
              <a:solidFill>
                <a:schemeClr val="bg2">
                  <a:shade val="50000"/>
                </a:schemeClr>
              </a:solidFill>
            </a:endParaRPr>
          </a:p>
        </p:txBody>
      </p:sp>
      <p:sp>
        <p:nvSpPr>
          <p:cNvPr id="5" name="TextBox 4">
            <a:extLst>
              <a:ext uri="{FF2B5EF4-FFF2-40B4-BE49-F238E27FC236}">
                <a16:creationId xmlns:a16="http://schemas.microsoft.com/office/drawing/2014/main" xmlns="" id="{D66A7E8C-9338-4D9E-BC75-8B463364875F}"/>
              </a:ext>
            </a:extLst>
          </p:cNvPr>
          <p:cNvSpPr txBox="1"/>
          <p:nvPr/>
        </p:nvSpPr>
        <p:spPr>
          <a:xfrm>
            <a:off x="4727848" y="1196752"/>
            <a:ext cx="268268" cy="523220"/>
          </a:xfrm>
          <a:prstGeom prst="rect">
            <a:avLst/>
          </a:prstGeom>
          <a:noFill/>
        </p:spPr>
        <p:txBody>
          <a:bodyPr wrap="square" rtlCol="0">
            <a:spAutoFit/>
          </a:bodyPr>
          <a:lstStyle/>
          <a:p>
            <a:r>
              <a:rPr lang="en-CA" sz="2800" b="1" dirty="0"/>
              <a:t>.</a:t>
            </a:r>
          </a:p>
        </p:txBody>
      </p:sp>
      <p:sp>
        <p:nvSpPr>
          <p:cNvPr id="24" name="TextBox 23">
            <a:extLst>
              <a:ext uri="{FF2B5EF4-FFF2-40B4-BE49-F238E27FC236}">
                <a16:creationId xmlns:a16="http://schemas.microsoft.com/office/drawing/2014/main" xmlns="" id="{D65FCE58-9753-4814-9C6F-1AE0207021F1}"/>
              </a:ext>
            </a:extLst>
          </p:cNvPr>
          <p:cNvSpPr txBox="1"/>
          <p:nvPr/>
        </p:nvSpPr>
        <p:spPr>
          <a:xfrm>
            <a:off x="838200" y="2150432"/>
            <a:ext cx="6220966" cy="523220"/>
          </a:xfrm>
          <a:prstGeom prst="rect">
            <a:avLst/>
          </a:prstGeom>
          <a:noFill/>
        </p:spPr>
        <p:txBody>
          <a:bodyPr wrap="square" rtlCol="0">
            <a:spAutoFit/>
          </a:bodyPr>
          <a:lstStyle/>
          <a:p>
            <a:r>
              <a:rPr lang="en-CA" sz="2800" dirty="0"/>
              <a:t>M: </a:t>
            </a:r>
            <a:r>
              <a:rPr lang="en-CA" sz="2800" dirty="0" err="1"/>
              <a:t>Débit</a:t>
            </a:r>
            <a:r>
              <a:rPr lang="en-CA" sz="2800" dirty="0"/>
              <a:t> </a:t>
            </a:r>
            <a:r>
              <a:rPr lang="en-CA" sz="2800" dirty="0" err="1"/>
              <a:t>d’air</a:t>
            </a:r>
            <a:endParaRPr lang="en-CA" sz="2800" dirty="0"/>
          </a:p>
        </p:txBody>
      </p:sp>
      <p:sp>
        <p:nvSpPr>
          <p:cNvPr id="29" name="TextBox 28">
            <a:extLst>
              <a:ext uri="{FF2B5EF4-FFF2-40B4-BE49-F238E27FC236}">
                <a16:creationId xmlns:a16="http://schemas.microsoft.com/office/drawing/2014/main" xmlns="" id="{12FAB19B-C95A-4DAC-8C82-16AE1F5F6817}"/>
              </a:ext>
            </a:extLst>
          </p:cNvPr>
          <p:cNvSpPr txBox="1"/>
          <p:nvPr/>
        </p:nvSpPr>
        <p:spPr>
          <a:xfrm>
            <a:off x="983432" y="1889555"/>
            <a:ext cx="288032" cy="523220"/>
          </a:xfrm>
          <a:prstGeom prst="rect">
            <a:avLst/>
          </a:prstGeom>
          <a:noFill/>
        </p:spPr>
        <p:txBody>
          <a:bodyPr wrap="square" rtlCol="0">
            <a:spAutoFit/>
          </a:bodyPr>
          <a:lstStyle/>
          <a:p>
            <a:r>
              <a:rPr lang="en-CA" sz="2800" b="1" dirty="0"/>
              <a:t>.</a:t>
            </a:r>
          </a:p>
        </p:txBody>
      </p:sp>
    </p:spTree>
    <p:extLst>
      <p:ext uri="{BB962C8B-B14F-4D97-AF65-F5344CB8AC3E}">
        <p14:creationId xmlns:p14="http://schemas.microsoft.com/office/powerpoint/2010/main" xmlns="" val="399198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552" y="2168022"/>
            <a:ext cx="7691884" cy="399728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cap="flat"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 name="Title 2"/>
          <p:cNvSpPr>
            <a:spLocks noGrp="1"/>
          </p:cNvSpPr>
          <p:nvPr>
            <p:ph type="title"/>
          </p:nvPr>
        </p:nvSpPr>
        <p:spPr>
          <a:xfrm>
            <a:off x="911424" y="313185"/>
            <a:ext cx="10515600" cy="1325563"/>
          </a:xfrm>
        </p:spPr>
        <p:txBody>
          <a:bodyPr/>
          <a:lstStyle/>
          <a:p>
            <a:r>
              <a:rPr lang="fr-CA" b="1" dirty="0">
                <a:solidFill>
                  <a:srgbClr val="008ED6"/>
                </a:solidFill>
              </a:rPr>
              <a:t>Calcul charge paramètres CTA</a:t>
            </a:r>
            <a:endParaRPr lang="en-CA" b="1" dirty="0">
              <a:solidFill>
                <a:srgbClr val="008ED6"/>
              </a:solidFill>
            </a:endParaRPr>
          </a:p>
        </p:txBody>
      </p:sp>
      <p:sp>
        <p:nvSpPr>
          <p:cNvPr id="5" name="Cloud 4"/>
          <p:cNvSpPr/>
          <p:nvPr/>
        </p:nvSpPr>
        <p:spPr>
          <a:xfrm>
            <a:off x="3647728" y="2708920"/>
            <a:ext cx="1728192" cy="936104"/>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Mélange</a:t>
            </a:r>
            <a:endParaRPr lang="fr-CA" sz="2000" b="1" dirty="0"/>
          </a:p>
        </p:txBody>
      </p:sp>
      <p:cxnSp>
        <p:nvCxnSpPr>
          <p:cNvPr id="4" name="Elbow Connector 3"/>
          <p:cNvCxnSpPr/>
          <p:nvPr/>
        </p:nvCxnSpPr>
        <p:spPr>
          <a:xfrm rot="5400000" flipH="1" flipV="1">
            <a:off x="7212126" y="3681029"/>
            <a:ext cx="864095" cy="360040"/>
          </a:xfrm>
          <a:prstGeom prst="bentConnector3">
            <a:avLst>
              <a:gd name="adj1" fmla="val 32134"/>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44072" y="4396462"/>
            <a:ext cx="1440160" cy="369332"/>
          </a:xfrm>
          <a:prstGeom prst="rect">
            <a:avLst/>
          </a:prstGeom>
          <a:noFill/>
        </p:spPr>
        <p:txBody>
          <a:bodyPr wrap="square" rtlCol="0">
            <a:spAutoFit/>
          </a:bodyPr>
          <a:lstStyle/>
          <a:p>
            <a:r>
              <a:rPr lang="fr-CA" dirty="0">
                <a:solidFill>
                  <a:srgbClr val="002060"/>
                </a:solidFill>
              </a:rPr>
              <a:t>Débit d’air</a:t>
            </a:r>
          </a:p>
        </p:txBody>
      </p:sp>
      <p:sp>
        <p:nvSpPr>
          <p:cNvPr id="17" name="TextBox 16"/>
          <p:cNvSpPr txBox="1"/>
          <p:nvPr/>
        </p:nvSpPr>
        <p:spPr>
          <a:xfrm>
            <a:off x="6780077" y="5084209"/>
            <a:ext cx="2088232" cy="1477328"/>
          </a:xfrm>
          <a:prstGeom prst="rect">
            <a:avLst/>
          </a:prstGeom>
          <a:noFill/>
        </p:spPr>
        <p:txBody>
          <a:bodyPr wrap="square" rtlCol="0">
            <a:spAutoFit/>
          </a:bodyPr>
          <a:lstStyle/>
          <a:p>
            <a:r>
              <a:rPr lang="fr-CA" dirty="0">
                <a:solidFill>
                  <a:srgbClr val="002060"/>
                </a:solidFill>
              </a:rPr>
              <a:t>Consigne</a:t>
            </a:r>
          </a:p>
          <a:p>
            <a:r>
              <a:rPr lang="fr-CA" dirty="0">
                <a:solidFill>
                  <a:srgbClr val="002060"/>
                </a:solidFill>
              </a:rPr>
              <a:t>Température (ºC)</a:t>
            </a:r>
          </a:p>
          <a:p>
            <a:r>
              <a:rPr lang="fr-CA" dirty="0">
                <a:solidFill>
                  <a:srgbClr val="002060"/>
                </a:solidFill>
              </a:rPr>
              <a:t>Humidité (%HR</a:t>
            </a:r>
            <a:r>
              <a:rPr lang="fr-CA" dirty="0" smtClean="0">
                <a:solidFill>
                  <a:srgbClr val="002060"/>
                </a:solidFill>
              </a:rPr>
              <a:t>)</a:t>
            </a:r>
          </a:p>
          <a:p>
            <a:r>
              <a:rPr lang="fr-CA" sz="3600" dirty="0" smtClean="0">
                <a:solidFill>
                  <a:srgbClr val="002060"/>
                </a:solidFill>
              </a:rPr>
              <a:t>(</a:t>
            </a:r>
            <a:r>
              <a:rPr lang="fr-CA" sz="3600" dirty="0" err="1" smtClean="0">
                <a:solidFill>
                  <a:srgbClr val="002060"/>
                </a:solidFill>
              </a:rPr>
              <a:t>We</a:t>
            </a:r>
            <a:r>
              <a:rPr lang="fr-CA" sz="3600" dirty="0" smtClean="0">
                <a:solidFill>
                  <a:srgbClr val="002060"/>
                </a:solidFill>
              </a:rPr>
              <a:t>)</a:t>
            </a:r>
            <a:endParaRPr lang="fr-CA" sz="3600" dirty="0">
              <a:solidFill>
                <a:srgbClr val="002060"/>
              </a:solidFill>
            </a:endParaRPr>
          </a:p>
        </p:txBody>
      </p:sp>
      <p:cxnSp>
        <p:nvCxnSpPr>
          <p:cNvPr id="18" name="Elbow Connector 17"/>
          <p:cNvCxnSpPr/>
          <p:nvPr/>
        </p:nvCxnSpPr>
        <p:spPr>
          <a:xfrm rot="10800000" flipV="1">
            <a:off x="5159896" y="5229200"/>
            <a:ext cx="1584176" cy="275258"/>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934971" y="4597004"/>
            <a:ext cx="1309237" cy="923330"/>
          </a:xfrm>
          <a:prstGeom prst="rect">
            <a:avLst/>
          </a:prstGeom>
          <a:noFill/>
        </p:spPr>
        <p:txBody>
          <a:bodyPr wrap="square" rtlCol="0">
            <a:spAutoFit/>
          </a:bodyPr>
          <a:lstStyle/>
          <a:p>
            <a:r>
              <a:rPr lang="fr-CA" dirty="0">
                <a:solidFill>
                  <a:srgbClr val="002060"/>
                </a:solidFill>
              </a:rPr>
              <a:t>% d’apport d’air extérieur</a:t>
            </a:r>
          </a:p>
        </p:txBody>
      </p:sp>
      <p:sp>
        <p:nvSpPr>
          <p:cNvPr id="25" name="TextBox 24"/>
          <p:cNvSpPr txBox="1"/>
          <p:nvPr/>
        </p:nvSpPr>
        <p:spPr>
          <a:xfrm>
            <a:off x="1919536" y="1340768"/>
            <a:ext cx="2088232" cy="923330"/>
          </a:xfrm>
          <a:prstGeom prst="rect">
            <a:avLst/>
          </a:prstGeom>
          <a:noFill/>
        </p:spPr>
        <p:txBody>
          <a:bodyPr wrap="square" rtlCol="0">
            <a:spAutoFit/>
          </a:bodyPr>
          <a:lstStyle/>
          <a:p>
            <a:r>
              <a:rPr lang="fr-CA" dirty="0">
                <a:solidFill>
                  <a:srgbClr val="002060"/>
                </a:solidFill>
              </a:rPr>
              <a:t>Conditions Air Ext</a:t>
            </a:r>
          </a:p>
          <a:p>
            <a:r>
              <a:rPr lang="fr-CA" dirty="0">
                <a:solidFill>
                  <a:srgbClr val="002060"/>
                </a:solidFill>
              </a:rPr>
              <a:t>Température (ºC)</a:t>
            </a:r>
          </a:p>
          <a:p>
            <a:r>
              <a:rPr lang="fr-CA" dirty="0">
                <a:solidFill>
                  <a:srgbClr val="002060"/>
                </a:solidFill>
              </a:rPr>
              <a:t>Humidité (%HR)</a:t>
            </a:r>
          </a:p>
        </p:txBody>
      </p:sp>
      <p:cxnSp>
        <p:nvCxnSpPr>
          <p:cNvPr id="26" name="Elbow Connector 25"/>
          <p:cNvCxnSpPr/>
          <p:nvPr/>
        </p:nvCxnSpPr>
        <p:spPr>
          <a:xfrm rot="16200000" flipH="1">
            <a:off x="1897304" y="2502353"/>
            <a:ext cx="764542" cy="288033"/>
          </a:xfrm>
          <a:prstGeom prst="bentConnector3">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5400000" flipH="1" flipV="1">
            <a:off x="1699766" y="3873178"/>
            <a:ext cx="1159618" cy="288034"/>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9" name="Curved Left Arrow 18"/>
          <p:cNvSpPr/>
          <p:nvPr/>
        </p:nvSpPr>
        <p:spPr>
          <a:xfrm>
            <a:off x="9096396" y="3639894"/>
            <a:ext cx="1214446" cy="2071702"/>
          </a:xfrm>
          <a:prstGeom prst="curvedLeftArrow">
            <a:avLst>
              <a:gd name="adj1" fmla="val 8005"/>
              <a:gd name="adj2" fmla="val 18637"/>
              <a:gd name="adj3" fmla="val 369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Slide Number Placeholder 5">
            <a:extLst>
              <a:ext uri="{FF2B5EF4-FFF2-40B4-BE49-F238E27FC236}">
                <a16:creationId xmlns:a16="http://schemas.microsoft.com/office/drawing/2014/main" xmlns="" id="{7F6B806F-FFDB-418F-87C7-4A2449ED3EAC}"/>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11</a:t>
            </a:fld>
            <a:endParaRPr lang="en-US" sz="1000">
              <a:solidFill>
                <a:schemeClr val="bg2">
                  <a:shade val="50000"/>
                </a:schemeClr>
              </a:solidFill>
            </a:endParaRPr>
          </a:p>
        </p:txBody>
      </p:sp>
      <p:sp>
        <p:nvSpPr>
          <p:cNvPr id="16" name="Rectangle 15"/>
          <p:cNvSpPr/>
          <p:nvPr/>
        </p:nvSpPr>
        <p:spPr>
          <a:xfrm>
            <a:off x="4095736" y="2143116"/>
            <a:ext cx="1116781" cy="584775"/>
          </a:xfrm>
          <a:prstGeom prst="rect">
            <a:avLst/>
          </a:prstGeom>
        </p:spPr>
        <p:txBody>
          <a:bodyPr wrap="none">
            <a:spAutoFit/>
          </a:bodyPr>
          <a:lstStyle/>
          <a:p>
            <a:r>
              <a:rPr lang="fr-CA" sz="3200" dirty="0" smtClean="0"/>
              <a:t>(</a:t>
            </a:r>
            <a:r>
              <a:rPr lang="fr-CA" sz="3200" dirty="0" err="1" smtClean="0"/>
              <a:t>Wm</a:t>
            </a:r>
            <a:r>
              <a:rPr lang="fr-CA" sz="3200" dirty="0" smtClean="0"/>
              <a:t>)</a:t>
            </a:r>
            <a:endParaRPr lang="en-CA" sz="3200" dirty="0"/>
          </a:p>
        </p:txBody>
      </p:sp>
    </p:spTree>
    <p:extLst>
      <p:ext uri="{BB962C8B-B14F-4D97-AF65-F5344CB8AC3E}">
        <p14:creationId xmlns:p14="http://schemas.microsoft.com/office/powerpoint/2010/main" xmlns="" val="1282123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552" y="2371852"/>
            <a:ext cx="7691884" cy="399728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cap="flat"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 name="Title 2"/>
          <p:cNvSpPr>
            <a:spLocks noGrp="1"/>
          </p:cNvSpPr>
          <p:nvPr>
            <p:ph type="title"/>
          </p:nvPr>
        </p:nvSpPr>
        <p:spPr>
          <a:xfrm>
            <a:off x="667792" y="1452132"/>
            <a:ext cx="10515600" cy="919720"/>
          </a:xfrm>
        </p:spPr>
        <p:txBody>
          <a:bodyPr>
            <a:normAutofit/>
          </a:bodyPr>
          <a:lstStyle/>
          <a:p>
            <a:r>
              <a:rPr lang="fr-CA" sz="2800" dirty="0"/>
              <a:t>Mode No1: </a:t>
            </a:r>
            <a:r>
              <a:rPr lang="fr-CA" sz="2800" b="1" dirty="0">
                <a:solidFill>
                  <a:srgbClr val="FF0000"/>
                </a:solidFill>
              </a:rPr>
              <a:t>chauffage (en hiver)</a:t>
            </a:r>
          </a:p>
        </p:txBody>
      </p:sp>
      <p:sp>
        <p:nvSpPr>
          <p:cNvPr id="8" name="TextBox 7"/>
          <p:cNvSpPr txBox="1"/>
          <p:nvPr/>
        </p:nvSpPr>
        <p:spPr>
          <a:xfrm>
            <a:off x="1773850" y="2631252"/>
            <a:ext cx="1063983" cy="646331"/>
          </a:xfrm>
          <a:prstGeom prst="rect">
            <a:avLst/>
          </a:prstGeom>
          <a:noFill/>
        </p:spPr>
        <p:txBody>
          <a:bodyPr wrap="square" rtlCol="0">
            <a:spAutoFit/>
          </a:bodyPr>
          <a:lstStyle/>
          <a:p>
            <a:r>
              <a:rPr lang="fr-CA" b="1" dirty="0">
                <a:solidFill>
                  <a:srgbClr val="008ED6"/>
                </a:solidFill>
              </a:rPr>
              <a:t>Froid</a:t>
            </a:r>
            <a:br>
              <a:rPr lang="fr-CA" b="1" dirty="0">
                <a:solidFill>
                  <a:srgbClr val="008ED6"/>
                </a:solidFill>
              </a:rPr>
            </a:br>
            <a:r>
              <a:rPr lang="fr-CA" b="1" dirty="0">
                <a:solidFill>
                  <a:srgbClr val="008ED6"/>
                </a:solidFill>
              </a:rPr>
              <a:t>&amp; sec</a:t>
            </a:r>
          </a:p>
        </p:txBody>
      </p:sp>
      <p:sp>
        <p:nvSpPr>
          <p:cNvPr id="11" name="TextBox 10"/>
          <p:cNvSpPr txBox="1"/>
          <p:nvPr/>
        </p:nvSpPr>
        <p:spPr>
          <a:xfrm>
            <a:off x="6371060" y="2920458"/>
            <a:ext cx="806798" cy="707886"/>
          </a:xfrm>
          <a:prstGeom prst="rect">
            <a:avLst/>
          </a:prstGeom>
          <a:noFill/>
        </p:spPr>
        <p:txBody>
          <a:bodyPr wrap="square" rtlCol="0">
            <a:spAutoFit/>
          </a:bodyPr>
          <a:lstStyle/>
          <a:p>
            <a:r>
              <a:rPr lang="fr-CA" sz="2000" b="1" dirty="0">
                <a:solidFill>
                  <a:srgbClr val="FF0000"/>
                </a:solidFill>
              </a:rPr>
              <a:t>15 @ 20ºC</a:t>
            </a:r>
          </a:p>
        </p:txBody>
      </p:sp>
      <p:sp>
        <p:nvSpPr>
          <p:cNvPr id="12" name="TextBox 11"/>
          <p:cNvSpPr txBox="1"/>
          <p:nvPr/>
        </p:nvSpPr>
        <p:spPr>
          <a:xfrm>
            <a:off x="1690540" y="3632831"/>
            <a:ext cx="1296144" cy="646331"/>
          </a:xfrm>
          <a:prstGeom prst="rect">
            <a:avLst/>
          </a:prstGeom>
          <a:noFill/>
        </p:spPr>
        <p:txBody>
          <a:bodyPr wrap="square" rtlCol="0">
            <a:spAutoFit/>
          </a:bodyPr>
          <a:lstStyle/>
          <a:p>
            <a:r>
              <a:rPr lang="fr-CA" b="1" dirty="0">
                <a:solidFill>
                  <a:srgbClr val="008ED6"/>
                </a:solidFill>
              </a:rPr>
              <a:t>Le moins possible</a:t>
            </a:r>
          </a:p>
        </p:txBody>
      </p:sp>
      <p:sp>
        <p:nvSpPr>
          <p:cNvPr id="7" name="Rectangle 6"/>
          <p:cNvSpPr/>
          <p:nvPr/>
        </p:nvSpPr>
        <p:spPr>
          <a:xfrm>
            <a:off x="6163688" y="4201936"/>
            <a:ext cx="4167812" cy="1754326"/>
          </a:xfrm>
          <a:prstGeom prst="rect">
            <a:avLst/>
          </a:prstGeom>
        </p:spPr>
        <p:txBody>
          <a:bodyPr wrap="square">
            <a:spAutoFit/>
          </a:bodyPr>
          <a:lstStyle/>
          <a:p>
            <a:pPr marL="273050" lvl="2" indent="-95250">
              <a:spcBef>
                <a:spcPct val="20000"/>
              </a:spcBef>
              <a:buClr>
                <a:srgbClr val="31B6FD"/>
              </a:buClr>
              <a:buSzPct val="100000"/>
              <a:buFont typeface="Wingdings" panose="05000000000000000000" pitchFamily="2" charset="2"/>
              <a:buChar char="Ø"/>
            </a:pPr>
            <a:r>
              <a:rPr lang="fr-CA" sz="2000" dirty="0">
                <a:solidFill>
                  <a:srgbClr val="073E87"/>
                </a:solidFill>
              </a:rPr>
              <a:t>AF très sec (Mtl -23C, HR50%)</a:t>
            </a:r>
          </a:p>
          <a:p>
            <a:pPr marL="273050" lvl="2" indent="-95250">
              <a:spcBef>
                <a:spcPct val="20000"/>
              </a:spcBef>
              <a:buClr>
                <a:srgbClr val="31B6FD"/>
              </a:buClr>
              <a:buSzPct val="100000"/>
              <a:buFont typeface="Wingdings" panose="05000000000000000000" pitchFamily="2" charset="2"/>
              <a:buChar char="Ø"/>
            </a:pPr>
            <a:r>
              <a:rPr lang="fr-CA" sz="2000" dirty="0">
                <a:solidFill>
                  <a:srgbClr val="073E87"/>
                </a:solidFill>
              </a:rPr>
              <a:t>Minimiser débit ou % AF pour maximiser efficacité</a:t>
            </a:r>
          </a:p>
          <a:p>
            <a:pPr marL="273050" lvl="2" indent="-95250">
              <a:spcBef>
                <a:spcPct val="20000"/>
              </a:spcBef>
              <a:buClr>
                <a:srgbClr val="31B6FD"/>
              </a:buClr>
              <a:buSzPct val="100000"/>
              <a:buFont typeface="Wingdings" panose="05000000000000000000" pitchFamily="2" charset="2"/>
              <a:buChar char="Ø"/>
            </a:pPr>
            <a:r>
              <a:rPr lang="fr-CA" sz="2000" dirty="0">
                <a:solidFill>
                  <a:srgbClr val="073E87"/>
                </a:solidFill>
              </a:rPr>
              <a:t>Débit d’air potentiellement plus faible</a:t>
            </a:r>
          </a:p>
        </p:txBody>
      </p:sp>
      <p:sp>
        <p:nvSpPr>
          <p:cNvPr id="14" name="Cloud 13"/>
          <p:cNvSpPr/>
          <p:nvPr/>
        </p:nvSpPr>
        <p:spPr>
          <a:xfrm>
            <a:off x="3634756" y="2912750"/>
            <a:ext cx="1728192" cy="936104"/>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Mélange</a:t>
            </a:r>
            <a:endParaRPr lang="fr-CA" sz="2000" b="1" dirty="0"/>
          </a:p>
        </p:txBody>
      </p:sp>
      <p:sp>
        <p:nvSpPr>
          <p:cNvPr id="15" name="TextBox 14"/>
          <p:cNvSpPr txBox="1"/>
          <p:nvPr/>
        </p:nvSpPr>
        <p:spPr>
          <a:xfrm>
            <a:off x="4435496" y="5433030"/>
            <a:ext cx="1728192" cy="707886"/>
          </a:xfrm>
          <a:prstGeom prst="rect">
            <a:avLst/>
          </a:prstGeom>
          <a:noFill/>
        </p:spPr>
        <p:txBody>
          <a:bodyPr wrap="square" rtlCol="0">
            <a:spAutoFit/>
          </a:bodyPr>
          <a:lstStyle/>
          <a:p>
            <a:r>
              <a:rPr lang="fr-CA" sz="2000" b="1" dirty="0">
                <a:solidFill>
                  <a:srgbClr val="FF0000"/>
                </a:solidFill>
              </a:rPr>
              <a:t>21ºC 30@40%HR</a:t>
            </a:r>
          </a:p>
        </p:txBody>
      </p:sp>
      <p:sp>
        <p:nvSpPr>
          <p:cNvPr id="10" name="Title 2">
            <a:extLst>
              <a:ext uri="{FF2B5EF4-FFF2-40B4-BE49-F238E27FC236}">
                <a16:creationId xmlns:a16="http://schemas.microsoft.com/office/drawing/2014/main" xmlns="" id="{44577C43-4453-416D-B592-899A1225ECAC}"/>
              </a:ext>
            </a:extLst>
          </p:cNvPr>
          <p:cNvSpPr txBox="1">
            <a:spLocks/>
          </p:cNvSpPr>
          <p:nvPr/>
        </p:nvSpPr>
        <p:spPr>
          <a:xfrm>
            <a:off x="664666" y="4341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b="1" dirty="0">
                <a:solidFill>
                  <a:srgbClr val="008ED6"/>
                </a:solidFill>
              </a:rPr>
              <a:t>Calcul charge paramètres CTA</a:t>
            </a:r>
            <a:endParaRPr lang="en-CA" b="1" dirty="0">
              <a:solidFill>
                <a:srgbClr val="008ED6"/>
              </a:solidFill>
            </a:endParaRPr>
          </a:p>
        </p:txBody>
      </p:sp>
      <p:sp>
        <p:nvSpPr>
          <p:cNvPr id="4" name="Slide Number Placeholder 3">
            <a:extLst>
              <a:ext uri="{FF2B5EF4-FFF2-40B4-BE49-F238E27FC236}">
                <a16:creationId xmlns:a16="http://schemas.microsoft.com/office/drawing/2014/main" xmlns="" id="{FD4FE719-C887-413A-87EA-856CADED3AA6}"/>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12</a:t>
            </a:fld>
            <a:endParaRPr lang="en-US" sz="1000">
              <a:solidFill>
                <a:schemeClr val="bg2">
                  <a:shade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79576" y="2480701"/>
            <a:ext cx="7691884" cy="399728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cap="flat"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14" name="Cloud 13"/>
          <p:cNvSpPr/>
          <p:nvPr/>
        </p:nvSpPr>
        <p:spPr>
          <a:xfrm>
            <a:off x="3850780" y="3021599"/>
            <a:ext cx="1728192" cy="936104"/>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Mélange</a:t>
            </a:r>
            <a:endParaRPr lang="fr-CA" sz="2000" b="1" dirty="0"/>
          </a:p>
        </p:txBody>
      </p:sp>
      <p:sp>
        <p:nvSpPr>
          <p:cNvPr id="3" name="Title 2"/>
          <p:cNvSpPr>
            <a:spLocks noGrp="1"/>
          </p:cNvSpPr>
          <p:nvPr>
            <p:ph type="title"/>
          </p:nvPr>
        </p:nvSpPr>
        <p:spPr>
          <a:xfrm>
            <a:off x="918860" y="1596866"/>
            <a:ext cx="10515600" cy="883835"/>
          </a:xfrm>
        </p:spPr>
        <p:txBody>
          <a:bodyPr>
            <a:noAutofit/>
          </a:bodyPr>
          <a:lstStyle/>
          <a:p>
            <a:r>
              <a:rPr lang="fr-CA" sz="2800" dirty="0"/>
              <a:t>Mode No2: </a:t>
            </a:r>
            <a:r>
              <a:rPr lang="fr-CA" sz="2800" b="1" dirty="0">
                <a:solidFill>
                  <a:schemeClr val="accent6">
                    <a:lumMod val="75000"/>
                  </a:schemeClr>
                </a:solidFill>
              </a:rPr>
              <a:t>Mode économiseur, (Printemps et Automne)</a:t>
            </a:r>
            <a:r>
              <a:rPr lang="fr-CA" sz="2800" b="1" dirty="0">
                <a:solidFill>
                  <a:srgbClr val="008ED6"/>
                </a:solidFill>
              </a:rPr>
              <a:t/>
            </a:r>
            <a:br>
              <a:rPr lang="fr-CA" sz="2800" b="1" dirty="0">
                <a:solidFill>
                  <a:srgbClr val="008ED6"/>
                </a:solidFill>
              </a:rPr>
            </a:br>
            <a:endParaRPr lang="en-CA" sz="2800" dirty="0"/>
          </a:p>
        </p:txBody>
      </p:sp>
      <p:sp>
        <p:nvSpPr>
          <p:cNvPr id="8" name="TextBox 7"/>
          <p:cNvSpPr txBox="1"/>
          <p:nvPr/>
        </p:nvSpPr>
        <p:spPr>
          <a:xfrm>
            <a:off x="1978572" y="2589551"/>
            <a:ext cx="1440160" cy="707886"/>
          </a:xfrm>
          <a:prstGeom prst="rect">
            <a:avLst/>
          </a:prstGeom>
          <a:noFill/>
        </p:spPr>
        <p:txBody>
          <a:bodyPr wrap="square" rtlCol="0">
            <a:spAutoFit/>
          </a:bodyPr>
          <a:lstStyle/>
          <a:p>
            <a:r>
              <a:rPr lang="fr-CA" sz="2000" b="1" dirty="0">
                <a:solidFill>
                  <a:srgbClr val="008ED6"/>
                </a:solidFill>
              </a:rPr>
              <a:t>Frais  &amp; Humide</a:t>
            </a:r>
          </a:p>
        </p:txBody>
      </p:sp>
      <p:sp>
        <p:nvSpPr>
          <p:cNvPr id="11" name="TextBox 10"/>
          <p:cNvSpPr txBox="1"/>
          <p:nvPr/>
        </p:nvSpPr>
        <p:spPr>
          <a:xfrm>
            <a:off x="6572374" y="2949591"/>
            <a:ext cx="806798" cy="707886"/>
          </a:xfrm>
          <a:prstGeom prst="rect">
            <a:avLst/>
          </a:prstGeom>
          <a:noFill/>
        </p:spPr>
        <p:txBody>
          <a:bodyPr wrap="square" rtlCol="0">
            <a:spAutoFit/>
          </a:bodyPr>
          <a:lstStyle/>
          <a:p>
            <a:r>
              <a:rPr lang="fr-CA" sz="2000" b="1" dirty="0">
                <a:solidFill>
                  <a:srgbClr val="008ED6"/>
                </a:solidFill>
              </a:rPr>
              <a:t>13 @ 15ºC</a:t>
            </a:r>
          </a:p>
        </p:txBody>
      </p:sp>
      <p:sp>
        <p:nvSpPr>
          <p:cNvPr id="12" name="TextBox 11"/>
          <p:cNvSpPr txBox="1"/>
          <p:nvPr/>
        </p:nvSpPr>
        <p:spPr>
          <a:xfrm>
            <a:off x="1978572" y="3671413"/>
            <a:ext cx="1368152" cy="646331"/>
          </a:xfrm>
          <a:prstGeom prst="rect">
            <a:avLst/>
          </a:prstGeom>
          <a:noFill/>
        </p:spPr>
        <p:txBody>
          <a:bodyPr wrap="square" rtlCol="0">
            <a:spAutoFit/>
          </a:bodyPr>
          <a:lstStyle/>
          <a:p>
            <a:r>
              <a:rPr lang="fr-CA" b="1" dirty="0">
                <a:solidFill>
                  <a:srgbClr val="008ED6"/>
                </a:solidFill>
              </a:rPr>
              <a:t>Le plus possible</a:t>
            </a:r>
          </a:p>
        </p:txBody>
      </p:sp>
      <p:sp>
        <p:nvSpPr>
          <p:cNvPr id="2" name="Rectangle 1"/>
          <p:cNvSpPr/>
          <p:nvPr/>
        </p:nvSpPr>
        <p:spPr>
          <a:xfrm>
            <a:off x="6515076" y="4361422"/>
            <a:ext cx="3204684" cy="769441"/>
          </a:xfrm>
          <a:prstGeom prst="rect">
            <a:avLst/>
          </a:prstGeom>
        </p:spPr>
        <p:txBody>
          <a:bodyPr wrap="square">
            <a:spAutoFit/>
          </a:bodyPr>
          <a:lstStyle/>
          <a:p>
            <a:pPr marL="355600" lvl="2" indent="-177800">
              <a:spcBef>
                <a:spcPct val="20000"/>
              </a:spcBef>
              <a:buClr>
                <a:srgbClr val="31B6FD"/>
              </a:buClr>
              <a:buSzPct val="100000"/>
              <a:buFont typeface="Wingdings" panose="05000000000000000000" pitchFamily="2" charset="2"/>
              <a:buChar char="Ø"/>
            </a:pPr>
            <a:r>
              <a:rPr lang="fr-CA" sz="2000" dirty="0">
                <a:solidFill>
                  <a:srgbClr val="073E87"/>
                </a:solidFill>
              </a:rPr>
              <a:t>Débit air maximum</a:t>
            </a:r>
          </a:p>
          <a:p>
            <a:pPr marL="355600" lvl="2" indent="-177800">
              <a:spcBef>
                <a:spcPct val="20000"/>
              </a:spcBef>
              <a:buClr>
                <a:srgbClr val="31B6FD"/>
              </a:buClr>
              <a:buSzPct val="100000"/>
              <a:buFont typeface="Wingdings" panose="05000000000000000000" pitchFamily="2" charset="2"/>
              <a:buChar char="Ø"/>
            </a:pPr>
            <a:r>
              <a:rPr lang="fr-CA" sz="2000" dirty="0">
                <a:solidFill>
                  <a:srgbClr val="073E87"/>
                </a:solidFill>
              </a:rPr>
              <a:t>% AF élevé</a:t>
            </a:r>
          </a:p>
        </p:txBody>
      </p:sp>
      <p:sp>
        <p:nvSpPr>
          <p:cNvPr id="15" name="TextBox 14"/>
          <p:cNvSpPr txBox="1"/>
          <p:nvPr/>
        </p:nvSpPr>
        <p:spPr>
          <a:xfrm>
            <a:off x="4651520" y="5469871"/>
            <a:ext cx="1728192" cy="707886"/>
          </a:xfrm>
          <a:prstGeom prst="rect">
            <a:avLst/>
          </a:prstGeom>
          <a:noFill/>
        </p:spPr>
        <p:txBody>
          <a:bodyPr wrap="square" rtlCol="0">
            <a:spAutoFit/>
          </a:bodyPr>
          <a:lstStyle/>
          <a:p>
            <a:r>
              <a:rPr lang="fr-CA" sz="2000" b="1" dirty="0">
                <a:solidFill>
                  <a:srgbClr val="FF0000"/>
                </a:solidFill>
              </a:rPr>
              <a:t>21ºC 30@40%HR</a:t>
            </a:r>
          </a:p>
        </p:txBody>
      </p:sp>
      <p:sp>
        <p:nvSpPr>
          <p:cNvPr id="10" name="Title 2">
            <a:extLst>
              <a:ext uri="{FF2B5EF4-FFF2-40B4-BE49-F238E27FC236}">
                <a16:creationId xmlns:a16="http://schemas.microsoft.com/office/drawing/2014/main" xmlns="" id="{B4DEB271-972F-417C-A558-AA1AA9609F3F}"/>
              </a:ext>
            </a:extLst>
          </p:cNvPr>
          <p:cNvSpPr txBox="1">
            <a:spLocks/>
          </p:cNvSpPr>
          <p:nvPr/>
        </p:nvSpPr>
        <p:spPr>
          <a:xfrm>
            <a:off x="911424" y="3131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b="1" dirty="0">
                <a:solidFill>
                  <a:srgbClr val="008ED6"/>
                </a:solidFill>
              </a:rPr>
              <a:t>Calcul charge paramètres CTA</a:t>
            </a:r>
            <a:endParaRPr lang="en-CA" b="1" dirty="0">
              <a:solidFill>
                <a:srgbClr val="008ED6"/>
              </a:solidFill>
            </a:endParaRPr>
          </a:p>
        </p:txBody>
      </p:sp>
      <p:sp>
        <p:nvSpPr>
          <p:cNvPr id="5" name="Slide Number Placeholder 4">
            <a:extLst>
              <a:ext uri="{FF2B5EF4-FFF2-40B4-BE49-F238E27FC236}">
                <a16:creationId xmlns:a16="http://schemas.microsoft.com/office/drawing/2014/main" xmlns="" id="{9094F8FB-FC6E-4DF0-907C-8C78575A3F93}"/>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13</a:t>
            </a:fld>
            <a:endParaRPr lang="en-US" sz="1000">
              <a:solidFill>
                <a:schemeClr val="bg2">
                  <a:shade val="50000"/>
                </a:schemeClr>
              </a:solidFill>
            </a:endParaRPr>
          </a:p>
        </p:txBody>
      </p:sp>
    </p:spTree>
    <p:extLst>
      <p:ext uri="{BB962C8B-B14F-4D97-AF65-F5344CB8AC3E}">
        <p14:creationId xmlns:p14="http://schemas.microsoft.com/office/powerpoint/2010/main" xmlns="" val="2888949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28735" y="2614961"/>
            <a:ext cx="7691884" cy="399728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cap="flat"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3" name="Title 2"/>
          <p:cNvSpPr>
            <a:spLocks noGrp="1"/>
          </p:cNvSpPr>
          <p:nvPr>
            <p:ph type="title"/>
          </p:nvPr>
        </p:nvSpPr>
        <p:spPr/>
        <p:txBody>
          <a:bodyPr/>
          <a:lstStyle/>
          <a:p>
            <a:r>
              <a:rPr lang="fr-CA" b="1" dirty="0">
                <a:solidFill>
                  <a:srgbClr val="008ED6"/>
                </a:solidFill>
              </a:rPr>
              <a:t>Calcul charge: Quel % d’air frais?</a:t>
            </a:r>
            <a:endParaRPr lang="en-CA" b="1" dirty="0">
              <a:solidFill>
                <a:srgbClr val="008ED6"/>
              </a:solidFill>
            </a:endParaRPr>
          </a:p>
        </p:txBody>
      </p:sp>
      <p:sp>
        <p:nvSpPr>
          <p:cNvPr id="8" name="TextBox 7"/>
          <p:cNvSpPr txBox="1"/>
          <p:nvPr/>
        </p:nvSpPr>
        <p:spPr>
          <a:xfrm>
            <a:off x="305659" y="3275649"/>
            <a:ext cx="2172841" cy="400110"/>
          </a:xfrm>
          <a:prstGeom prst="rect">
            <a:avLst/>
          </a:prstGeom>
          <a:noFill/>
        </p:spPr>
        <p:txBody>
          <a:bodyPr wrap="square" rtlCol="0">
            <a:spAutoFit/>
          </a:bodyPr>
          <a:lstStyle/>
          <a:p>
            <a:pPr algn="r"/>
            <a:r>
              <a:rPr lang="fr-CA" sz="2000" b="1" dirty="0">
                <a:solidFill>
                  <a:srgbClr val="008ED6"/>
                </a:solidFill>
              </a:rPr>
              <a:t>Froid &amp; sec</a:t>
            </a:r>
          </a:p>
        </p:txBody>
      </p:sp>
      <p:sp>
        <p:nvSpPr>
          <p:cNvPr id="11" name="TextBox 10"/>
          <p:cNvSpPr txBox="1"/>
          <p:nvPr/>
        </p:nvSpPr>
        <p:spPr>
          <a:xfrm>
            <a:off x="7082797" y="3084164"/>
            <a:ext cx="806798" cy="707886"/>
          </a:xfrm>
          <a:prstGeom prst="rect">
            <a:avLst/>
          </a:prstGeom>
          <a:noFill/>
        </p:spPr>
        <p:txBody>
          <a:bodyPr wrap="square" rtlCol="0">
            <a:spAutoFit/>
          </a:bodyPr>
          <a:lstStyle/>
          <a:p>
            <a:r>
              <a:rPr lang="fr-CA" sz="2000" b="1" dirty="0">
                <a:solidFill>
                  <a:srgbClr val="FF0000"/>
                </a:solidFill>
              </a:rPr>
              <a:t>15 @ 20ºC</a:t>
            </a:r>
          </a:p>
        </p:txBody>
      </p:sp>
      <p:sp>
        <p:nvSpPr>
          <p:cNvPr id="12" name="TextBox 11"/>
          <p:cNvSpPr txBox="1"/>
          <p:nvPr/>
        </p:nvSpPr>
        <p:spPr>
          <a:xfrm>
            <a:off x="305659" y="3664249"/>
            <a:ext cx="2351069" cy="400110"/>
          </a:xfrm>
          <a:prstGeom prst="rect">
            <a:avLst/>
          </a:prstGeom>
          <a:noFill/>
          <a:ln>
            <a:noFill/>
          </a:ln>
        </p:spPr>
        <p:txBody>
          <a:bodyPr wrap="square" rtlCol="0">
            <a:spAutoFit/>
          </a:bodyPr>
          <a:lstStyle/>
          <a:p>
            <a:pPr algn="r"/>
            <a:r>
              <a:rPr lang="fr-CA" sz="2000" b="1" dirty="0">
                <a:solidFill>
                  <a:srgbClr val="008ED6"/>
                </a:solidFill>
              </a:rPr>
              <a:t>Le plus possible !!</a:t>
            </a:r>
          </a:p>
        </p:txBody>
      </p:sp>
      <p:cxnSp>
        <p:nvCxnSpPr>
          <p:cNvPr id="10" name="Curved Connector 9"/>
          <p:cNvCxnSpPr/>
          <p:nvPr/>
        </p:nvCxnSpPr>
        <p:spPr>
          <a:xfrm rot="5400000">
            <a:off x="2699935" y="2401194"/>
            <a:ext cx="1425753" cy="1368152"/>
          </a:xfrm>
          <a:prstGeom prst="curvedConnector3">
            <a:avLst/>
          </a:prstGeom>
          <a:ln w="53975">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Cloud 13"/>
          <p:cNvSpPr/>
          <p:nvPr/>
        </p:nvSpPr>
        <p:spPr>
          <a:xfrm>
            <a:off x="4240902" y="3078067"/>
            <a:ext cx="1728192" cy="936104"/>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a:t>Mélange</a:t>
            </a:r>
            <a:endParaRPr lang="fr-CA" sz="2000" b="1" dirty="0"/>
          </a:p>
        </p:txBody>
      </p:sp>
      <p:sp>
        <p:nvSpPr>
          <p:cNvPr id="15" name="TextBox 14"/>
          <p:cNvSpPr txBox="1"/>
          <p:nvPr/>
        </p:nvSpPr>
        <p:spPr>
          <a:xfrm>
            <a:off x="5041642" y="5526339"/>
            <a:ext cx="1728192" cy="707886"/>
          </a:xfrm>
          <a:prstGeom prst="rect">
            <a:avLst/>
          </a:prstGeom>
          <a:noFill/>
        </p:spPr>
        <p:txBody>
          <a:bodyPr wrap="square" rtlCol="0">
            <a:spAutoFit/>
          </a:bodyPr>
          <a:lstStyle/>
          <a:p>
            <a:r>
              <a:rPr lang="fr-CA" sz="2000" b="1" dirty="0">
                <a:solidFill>
                  <a:srgbClr val="FF0000"/>
                </a:solidFill>
              </a:rPr>
              <a:t>21ºC 30@40%HR</a:t>
            </a:r>
          </a:p>
        </p:txBody>
      </p:sp>
      <p:sp>
        <p:nvSpPr>
          <p:cNvPr id="17" name="Title 2">
            <a:extLst>
              <a:ext uri="{FF2B5EF4-FFF2-40B4-BE49-F238E27FC236}">
                <a16:creationId xmlns:a16="http://schemas.microsoft.com/office/drawing/2014/main" xmlns="" id="{FD56A183-AA57-4235-8E2F-EF61790798A7}"/>
              </a:ext>
            </a:extLst>
          </p:cNvPr>
          <p:cNvSpPr txBox="1">
            <a:spLocks/>
          </p:cNvSpPr>
          <p:nvPr/>
        </p:nvSpPr>
        <p:spPr>
          <a:xfrm>
            <a:off x="2351584" y="1428916"/>
            <a:ext cx="9082876"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solidFill>
                  <a:srgbClr val="C00000"/>
                </a:solidFill>
              </a:rPr>
              <a:t>Risque: Combiner %  d’air frais du mode économiseur avec les autres conditions du mode chauffage</a:t>
            </a:r>
            <a:endParaRPr lang="en-CA" sz="2800" b="1" dirty="0">
              <a:solidFill>
                <a:srgbClr val="C00000"/>
              </a:solidFill>
            </a:endParaRPr>
          </a:p>
        </p:txBody>
      </p:sp>
      <p:pic>
        <p:nvPicPr>
          <p:cNvPr id="4" name="Picture 3">
            <a:extLst>
              <a:ext uri="{FF2B5EF4-FFF2-40B4-BE49-F238E27FC236}">
                <a16:creationId xmlns:a16="http://schemas.microsoft.com/office/drawing/2014/main" xmlns="" id="{1C577009-A6C7-4F42-BFF6-5FEB7763C14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85080" y="1497818"/>
            <a:ext cx="1265389" cy="1117143"/>
          </a:xfrm>
          <a:prstGeom prst="rect">
            <a:avLst/>
          </a:prstGeom>
        </p:spPr>
      </p:pic>
      <p:sp>
        <p:nvSpPr>
          <p:cNvPr id="5" name="Slide Number Placeholder 4">
            <a:extLst>
              <a:ext uri="{FF2B5EF4-FFF2-40B4-BE49-F238E27FC236}">
                <a16:creationId xmlns:a16="http://schemas.microsoft.com/office/drawing/2014/main" xmlns="" id="{83066E3E-2F03-4874-9C1C-82FF71DEEA2A}"/>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14</a:t>
            </a:fld>
            <a:endParaRPr lang="en-US" sz="1000">
              <a:solidFill>
                <a:schemeClr val="bg2">
                  <a:shade val="50000"/>
                </a:schemeClr>
              </a:solidFill>
            </a:endParaRPr>
          </a:p>
        </p:txBody>
      </p:sp>
    </p:spTree>
    <p:extLst>
      <p:ext uri="{BB962C8B-B14F-4D97-AF65-F5344CB8AC3E}">
        <p14:creationId xmlns:p14="http://schemas.microsoft.com/office/powerpoint/2010/main" xmlns="" val="59332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fr-CA" b="1" dirty="0">
                <a:solidFill>
                  <a:srgbClr val="008ED6"/>
                </a:solidFill>
              </a:rPr>
              <a:t>Avez vous besoin de cette capacité?</a:t>
            </a:r>
          </a:p>
        </p:txBody>
      </p:sp>
      <p:pic>
        <p:nvPicPr>
          <p:cNvPr id="3077" name="Picture 5" descr="C:\Users\bsy\AppData\Local\Microsoft\Windows\INetCache\IE\9URUMXBG\giant-goldfish-cartoon-small-bowl-character-too-big-fat-glass-needs-new-home-4330457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63553" y="1546730"/>
            <a:ext cx="1635108" cy="22375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079776" y="2021451"/>
            <a:ext cx="5760640" cy="1200329"/>
          </a:xfrm>
          <a:prstGeom prst="rect">
            <a:avLst/>
          </a:prstGeom>
          <a:noFill/>
        </p:spPr>
        <p:txBody>
          <a:bodyPr wrap="square" rtlCol="0">
            <a:spAutoFit/>
          </a:bodyPr>
          <a:lstStyle/>
          <a:p>
            <a:r>
              <a:rPr lang="fr-CA" sz="3600" b="1" dirty="0">
                <a:solidFill>
                  <a:srgbClr val="002060"/>
                </a:solidFill>
              </a:rPr>
              <a:t>Qu’est ce qu’une bonne conception?</a:t>
            </a:r>
          </a:p>
        </p:txBody>
      </p:sp>
      <p:sp>
        <p:nvSpPr>
          <p:cNvPr id="13" name="TextBox 12"/>
          <p:cNvSpPr txBox="1"/>
          <p:nvPr/>
        </p:nvSpPr>
        <p:spPr>
          <a:xfrm>
            <a:off x="838200" y="3933057"/>
            <a:ext cx="10298360" cy="584775"/>
          </a:xfrm>
          <a:prstGeom prst="rect">
            <a:avLst/>
          </a:prstGeom>
          <a:noFill/>
        </p:spPr>
        <p:txBody>
          <a:bodyPr wrap="square" rtlCol="0">
            <a:spAutoFit/>
          </a:bodyPr>
          <a:lstStyle/>
          <a:p>
            <a:pPr algn="ctr"/>
            <a:r>
              <a:rPr lang="fr-CA" sz="3200" b="1" dirty="0">
                <a:solidFill>
                  <a:schemeClr val="accent6">
                    <a:lumMod val="75000"/>
                  </a:schemeClr>
                </a:solidFill>
              </a:rPr>
              <a:t>Efficace &amp; suffisante pour maintenir consigne d’humidité </a:t>
            </a:r>
          </a:p>
        </p:txBody>
      </p:sp>
      <p:sp>
        <p:nvSpPr>
          <p:cNvPr id="15" name="TextBox 14"/>
          <p:cNvSpPr txBox="1"/>
          <p:nvPr/>
        </p:nvSpPr>
        <p:spPr>
          <a:xfrm>
            <a:off x="1804634" y="4394722"/>
            <a:ext cx="3427270" cy="2246769"/>
          </a:xfrm>
          <a:prstGeom prst="rect">
            <a:avLst/>
          </a:prstGeom>
          <a:noFill/>
        </p:spPr>
        <p:txBody>
          <a:bodyPr wrap="square" rtlCol="0">
            <a:spAutoFit/>
          </a:bodyPr>
          <a:lstStyle/>
          <a:p>
            <a:pPr algn="ctr"/>
            <a:r>
              <a:rPr lang="fr-CA" sz="2800" b="1" dirty="0">
                <a:solidFill>
                  <a:srgbClr val="008ED6"/>
                </a:solidFill>
              </a:rPr>
              <a:t>Efficace</a:t>
            </a:r>
            <a:br>
              <a:rPr lang="fr-CA" sz="2800" b="1" dirty="0">
                <a:solidFill>
                  <a:srgbClr val="008ED6"/>
                </a:solidFill>
              </a:rPr>
            </a:br>
            <a:r>
              <a:rPr lang="fr-CA" sz="2800" b="1" dirty="0">
                <a:solidFill>
                  <a:schemeClr val="tx2">
                    <a:lumMod val="75000"/>
                  </a:schemeClr>
                </a:solidFill>
              </a:rPr>
              <a:t>Optimiser/minimiser la consommation d’énergie</a:t>
            </a:r>
          </a:p>
          <a:p>
            <a:pPr algn="ctr"/>
            <a:endParaRPr lang="fr-CA" sz="2800" b="1" dirty="0">
              <a:solidFill>
                <a:srgbClr val="008ED6"/>
              </a:solidFill>
            </a:endParaRPr>
          </a:p>
        </p:txBody>
      </p:sp>
      <p:sp>
        <p:nvSpPr>
          <p:cNvPr id="16" name="TextBox 15"/>
          <p:cNvSpPr txBox="1"/>
          <p:nvPr/>
        </p:nvSpPr>
        <p:spPr>
          <a:xfrm>
            <a:off x="6801636" y="4394722"/>
            <a:ext cx="3427270" cy="2246769"/>
          </a:xfrm>
          <a:prstGeom prst="rect">
            <a:avLst/>
          </a:prstGeom>
          <a:noFill/>
        </p:spPr>
        <p:txBody>
          <a:bodyPr wrap="square" rtlCol="0">
            <a:spAutoFit/>
          </a:bodyPr>
          <a:lstStyle/>
          <a:p>
            <a:pPr algn="ctr"/>
            <a:r>
              <a:rPr lang="fr-CA" sz="2800" b="1" dirty="0">
                <a:solidFill>
                  <a:srgbClr val="008ED6"/>
                </a:solidFill>
              </a:rPr>
              <a:t>Suffisante</a:t>
            </a:r>
            <a:br>
              <a:rPr lang="fr-CA" sz="2800" b="1" dirty="0">
                <a:solidFill>
                  <a:srgbClr val="008ED6"/>
                </a:solidFill>
              </a:rPr>
            </a:br>
            <a:r>
              <a:rPr lang="fr-CA" sz="2800" b="1" dirty="0">
                <a:solidFill>
                  <a:schemeClr val="tx2">
                    <a:lumMod val="75000"/>
                  </a:schemeClr>
                </a:solidFill>
              </a:rPr>
              <a:t>Combler besoin humidification pour tous les modes</a:t>
            </a:r>
          </a:p>
          <a:p>
            <a:pPr algn="ctr"/>
            <a:endParaRPr lang="fr-CA" sz="2800" b="1" dirty="0">
              <a:solidFill>
                <a:srgbClr val="008ED6"/>
              </a:solidFill>
            </a:endParaRPr>
          </a:p>
        </p:txBody>
      </p:sp>
      <p:sp>
        <p:nvSpPr>
          <p:cNvPr id="3" name="Slide Number Placeholder 2">
            <a:extLst>
              <a:ext uri="{FF2B5EF4-FFF2-40B4-BE49-F238E27FC236}">
                <a16:creationId xmlns:a16="http://schemas.microsoft.com/office/drawing/2014/main" xmlns="" id="{6DFB6819-6324-434E-98CD-E9DE7C428F24}"/>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15</a:t>
            </a:fld>
            <a:endParaRPr lang="en-US" sz="1000">
              <a:solidFill>
                <a:schemeClr val="bg2">
                  <a:shade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A" b="1" dirty="0">
                <a:solidFill>
                  <a:srgbClr val="008ED6"/>
                </a:solidFill>
              </a:rPr>
              <a:t>Fait vécu : ‘’humidifier is puffing !’’</a:t>
            </a:r>
            <a:endParaRPr lang="en-CA" b="1" dirty="0">
              <a:solidFill>
                <a:srgbClr val="008ED6"/>
              </a:solidFill>
            </a:endParaRPr>
          </a:p>
        </p:txBody>
      </p:sp>
      <p:sp>
        <p:nvSpPr>
          <p:cNvPr id="2" name="Content Placeholder 1"/>
          <p:cNvSpPr>
            <a:spLocks noGrp="1"/>
          </p:cNvSpPr>
          <p:nvPr>
            <p:ph idx="1"/>
          </p:nvPr>
        </p:nvSpPr>
        <p:spPr>
          <a:xfrm>
            <a:off x="838200" y="1426104"/>
            <a:ext cx="10874425" cy="1414908"/>
          </a:xfrm>
        </p:spPr>
        <p:txBody>
          <a:bodyPr>
            <a:noAutofit/>
          </a:bodyPr>
          <a:lstStyle/>
          <a:p>
            <a:pPr marL="0" indent="0">
              <a:buNone/>
            </a:pPr>
            <a:r>
              <a:rPr lang="fr-CA" dirty="0"/>
              <a:t>Symptome:</a:t>
            </a:r>
          </a:p>
          <a:p>
            <a:pPr lvl="1"/>
            <a:r>
              <a:rPr lang="fr-CA" dirty="0"/>
              <a:t>Un gros nuage de vapeur qui s’échappe de la rampe.</a:t>
            </a:r>
          </a:p>
          <a:p>
            <a:pPr lvl="1"/>
            <a:r>
              <a:rPr lang="fr-CA" dirty="0"/>
              <a:t>L’hygrostat de haute limite d’humidité arrête aussitôt le générateur de vapeur</a:t>
            </a:r>
            <a:r>
              <a:rPr lang="fr-CA" sz="2000" dirty="0"/>
              <a:t>.</a:t>
            </a:r>
            <a:endParaRPr lang="fr-CA" sz="2800" dirty="0"/>
          </a:p>
          <a:p>
            <a:endParaRPr lang="fr-CA" dirty="0"/>
          </a:p>
          <a:p>
            <a:endParaRPr lang="en-CA" dirty="0"/>
          </a:p>
        </p:txBody>
      </p:sp>
      <p:pic>
        <p:nvPicPr>
          <p:cNvPr id="5" name="Picture 4">
            <a:extLst>
              <a:ext uri="{FF2B5EF4-FFF2-40B4-BE49-F238E27FC236}">
                <a16:creationId xmlns:a16="http://schemas.microsoft.com/office/drawing/2014/main" xmlns="" id="{1EE463A7-FFB1-4A4B-8C1E-31A0BD64653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199" y="2841012"/>
            <a:ext cx="5254349" cy="3324291"/>
          </a:xfrm>
          <a:prstGeom prst="rect">
            <a:avLst/>
          </a:prstGeom>
        </p:spPr>
      </p:pic>
      <p:sp>
        <p:nvSpPr>
          <p:cNvPr id="7" name="Content Placeholder 1">
            <a:extLst>
              <a:ext uri="{FF2B5EF4-FFF2-40B4-BE49-F238E27FC236}">
                <a16:creationId xmlns:a16="http://schemas.microsoft.com/office/drawing/2014/main" xmlns="" id="{91A897C3-AA54-4BB2-AA48-4D5F5C788DAE}"/>
              </a:ext>
            </a:extLst>
          </p:cNvPr>
          <p:cNvSpPr txBox="1">
            <a:spLocks/>
          </p:cNvSpPr>
          <p:nvPr/>
        </p:nvSpPr>
        <p:spPr>
          <a:xfrm>
            <a:off x="6284862" y="2842128"/>
            <a:ext cx="5715794" cy="34506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dirty="0"/>
              <a:t>Solution immédiate: </a:t>
            </a:r>
          </a:p>
          <a:p>
            <a:pPr lvl="1"/>
            <a:r>
              <a:rPr lang="fr-CA" dirty="0"/>
              <a:t>Éloigner l’hygrostat HL (si espace et pas de condensation)</a:t>
            </a:r>
          </a:p>
          <a:p>
            <a:pPr lvl="1"/>
            <a:r>
              <a:rPr lang="fr-CA" dirty="0"/>
              <a:t>Hygrostat modulant</a:t>
            </a:r>
          </a:p>
          <a:p>
            <a:pPr lvl="1"/>
            <a:r>
              <a:rPr lang="fr-CA" dirty="0"/>
              <a:t>Réduire la puissance de l’humidificateur</a:t>
            </a:r>
          </a:p>
          <a:p>
            <a:pPr marL="45720" lvl="1" indent="0">
              <a:buNone/>
            </a:pPr>
            <a:r>
              <a:rPr lang="en-CA" sz="2800" dirty="0"/>
              <a:t>Cause:</a:t>
            </a:r>
          </a:p>
          <a:p>
            <a:pPr lvl="1"/>
            <a:r>
              <a:rPr lang="en-CA" dirty="0" err="1"/>
              <a:t>Humidificateur</a:t>
            </a:r>
            <a:r>
              <a:rPr lang="en-CA" dirty="0"/>
              <a:t> a </a:t>
            </a:r>
            <a:r>
              <a:rPr lang="en-CA" dirty="0" err="1"/>
              <a:t>été</a:t>
            </a:r>
            <a:r>
              <a:rPr lang="en-CA" dirty="0"/>
              <a:t> </a:t>
            </a:r>
            <a:r>
              <a:rPr lang="en-CA" dirty="0" err="1"/>
              <a:t>surdimensionné</a:t>
            </a:r>
            <a:endParaRPr lang="en-CA" dirty="0"/>
          </a:p>
          <a:p>
            <a:pPr marL="553720" lvl="2"/>
            <a:endParaRPr lang="fr-CA" sz="2800" dirty="0"/>
          </a:p>
          <a:p>
            <a:endParaRPr lang="fr-CA" dirty="0"/>
          </a:p>
          <a:p>
            <a:endParaRPr lang="en-CA" dirty="0"/>
          </a:p>
        </p:txBody>
      </p:sp>
      <p:sp>
        <p:nvSpPr>
          <p:cNvPr id="6" name="Slide Number Placeholder 5">
            <a:extLst>
              <a:ext uri="{FF2B5EF4-FFF2-40B4-BE49-F238E27FC236}">
                <a16:creationId xmlns:a16="http://schemas.microsoft.com/office/drawing/2014/main" xmlns="" id="{7B182F57-6042-420F-B57E-040244CDD0D1}"/>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16</a:t>
            </a:fld>
            <a:endParaRPr lang="en-US" sz="1000">
              <a:solidFill>
                <a:schemeClr val="bg2">
                  <a:shade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3392" y="620688"/>
            <a:ext cx="10058400" cy="766133"/>
          </a:xfrm>
        </p:spPr>
        <p:txBody>
          <a:bodyPr>
            <a:normAutofit/>
          </a:bodyPr>
          <a:lstStyle/>
          <a:p>
            <a:r>
              <a:rPr lang="fr-CA" b="1" dirty="0">
                <a:solidFill>
                  <a:srgbClr val="008ED6"/>
                </a:solidFill>
              </a:rPr>
              <a:t>Plan de la conférence</a:t>
            </a:r>
          </a:p>
        </p:txBody>
      </p:sp>
      <p:sp>
        <p:nvSpPr>
          <p:cNvPr id="2" name="Content Placeholder 1"/>
          <p:cNvSpPr>
            <a:spLocks noGrp="1"/>
          </p:cNvSpPr>
          <p:nvPr>
            <p:ph idx="1"/>
          </p:nvPr>
        </p:nvSpPr>
        <p:spPr>
          <a:xfrm>
            <a:off x="1097280" y="1700808"/>
            <a:ext cx="9284968" cy="3828394"/>
          </a:xfrm>
        </p:spPr>
        <p:txBody>
          <a:bodyPr>
            <a:normAutofit lnSpcReduction="10000"/>
          </a:bodyPr>
          <a:lstStyle/>
          <a:p>
            <a:pPr marL="514350" indent="-514350">
              <a:buFont typeface="+mj-lt"/>
              <a:buAutoNum type="arabicPeriod"/>
            </a:pPr>
            <a:r>
              <a:rPr lang="fr-CA" b="1" dirty="0"/>
              <a:t>Humidification </a:t>
            </a:r>
          </a:p>
          <a:p>
            <a:pPr marL="514350" indent="-514350">
              <a:buFont typeface="+mj-lt"/>
              <a:buAutoNum type="arabicPeriod"/>
            </a:pPr>
            <a:r>
              <a:rPr lang="fr-CA" b="1" dirty="0"/>
              <a:t>Maximiser l’efficacité, comment?</a:t>
            </a:r>
          </a:p>
          <a:p>
            <a:pPr marL="514350" indent="-514350">
              <a:buFont typeface="+mj-lt"/>
              <a:buAutoNum type="arabicPeriod"/>
            </a:pPr>
            <a:r>
              <a:rPr lang="fr-CA" b="1" dirty="0"/>
              <a:t>Calcul de charge</a:t>
            </a:r>
          </a:p>
          <a:p>
            <a:pPr marL="514350" indent="-514350">
              <a:buFont typeface="+mj-lt"/>
              <a:buAutoNum type="arabicPeriod"/>
            </a:pPr>
            <a:r>
              <a:rPr lang="fr-CA" b="1" dirty="0">
                <a:solidFill>
                  <a:srgbClr val="0070C0"/>
                </a:solidFill>
              </a:rPr>
              <a:t>Injection de vapeur et distance non mouillante</a:t>
            </a:r>
          </a:p>
          <a:p>
            <a:pPr marL="914400" lvl="1" indent="-457200">
              <a:buFont typeface="+mj-lt"/>
              <a:buAutoNum type="alphaLcParenR"/>
            </a:pPr>
            <a:r>
              <a:rPr lang="fr-CA" dirty="0"/>
              <a:t>Phénomène d’absorbtion de la vapeur</a:t>
            </a:r>
          </a:p>
          <a:p>
            <a:pPr marL="914400" lvl="1" indent="-457200">
              <a:buFont typeface="+mj-lt"/>
              <a:buAutoNum type="alphaLcParenR"/>
            </a:pPr>
            <a:r>
              <a:rPr lang="fr-CA" dirty="0"/>
              <a:t>Qu’est ce que le </a:t>
            </a:r>
            <a:r>
              <a:rPr lang="fr-CA" dirty="0" smtClean="0"/>
              <a:t>mouillage?</a:t>
            </a:r>
            <a:endParaRPr lang="fr-CA" dirty="0"/>
          </a:p>
          <a:p>
            <a:pPr marL="914400" lvl="1" indent="-457200">
              <a:buFont typeface="+mj-lt"/>
              <a:buAutoNum type="alphaLcParenR"/>
            </a:pPr>
            <a:r>
              <a:rPr lang="fr-CA" dirty="0"/>
              <a:t>Les compromis lors de l’implantation</a:t>
            </a:r>
          </a:p>
          <a:p>
            <a:pPr marL="914400" lvl="1" indent="-457200">
              <a:buFont typeface="+mj-lt"/>
              <a:buAutoNum type="alphaLcParenR"/>
            </a:pPr>
            <a:r>
              <a:rPr lang="fr-CA" dirty="0"/>
              <a:t>Les paramètres pour la conception des rampes</a:t>
            </a:r>
          </a:p>
          <a:p>
            <a:pPr marL="914400" lvl="1" indent="-457200">
              <a:buFont typeface="+mj-lt"/>
              <a:buAutoNum type="alphaLcParenR"/>
            </a:pPr>
            <a:r>
              <a:rPr lang="fr-CA" dirty="0"/>
              <a:t>Une école près de chez nous</a:t>
            </a:r>
          </a:p>
          <a:p>
            <a:pPr marL="301943" lvl="1" indent="0">
              <a:buNone/>
            </a:pPr>
            <a:endParaRPr lang="fr-CA" dirty="0"/>
          </a:p>
        </p:txBody>
      </p:sp>
      <p:sp>
        <p:nvSpPr>
          <p:cNvPr id="5" name="Slide Number Placeholder 4">
            <a:extLst>
              <a:ext uri="{FF2B5EF4-FFF2-40B4-BE49-F238E27FC236}">
                <a16:creationId xmlns:a16="http://schemas.microsoft.com/office/drawing/2014/main" xmlns="" id="{D4466B22-2A6A-47C2-9524-B4CEE96EECB0}"/>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17</a:t>
            </a:fld>
            <a:endParaRPr lang="en-US" sz="1000">
              <a:solidFill>
                <a:schemeClr val="bg2">
                  <a:shade val="50000"/>
                </a:schemeClr>
              </a:solidFill>
            </a:endParaRPr>
          </a:p>
        </p:txBody>
      </p:sp>
    </p:spTree>
    <p:extLst>
      <p:ext uri="{BB962C8B-B14F-4D97-AF65-F5344CB8AC3E}">
        <p14:creationId xmlns:p14="http://schemas.microsoft.com/office/powerpoint/2010/main" xmlns="" val="1843550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360" y="4010752"/>
            <a:ext cx="6714163" cy="2135280"/>
          </a:xfrm>
        </p:spPr>
        <p:txBody>
          <a:bodyPr>
            <a:normAutofit/>
          </a:bodyPr>
          <a:lstStyle/>
          <a:p>
            <a:pPr lvl="1"/>
            <a:r>
              <a:rPr lang="fr-CA" dirty="0"/>
              <a:t>On injecte de la vapeur saturée (chaude)</a:t>
            </a:r>
          </a:p>
          <a:p>
            <a:pPr lvl="1"/>
            <a:endParaRPr lang="fr-CA" dirty="0"/>
          </a:p>
          <a:p>
            <a:pPr lvl="1"/>
            <a:r>
              <a:rPr lang="fr-CA" dirty="0"/>
              <a:t>Partie visible = fines particules condensat en suspension dans l’écoulement d'air </a:t>
            </a:r>
            <a:br>
              <a:rPr lang="fr-CA" dirty="0"/>
            </a:br>
            <a:r>
              <a:rPr lang="fr-CA" dirty="0"/>
              <a:t>(trainée de vapeur)</a:t>
            </a:r>
            <a:endParaRPr lang="en-CA" dirty="0"/>
          </a:p>
          <a:p>
            <a:pPr marL="0" indent="0">
              <a:buNone/>
            </a:pPr>
            <a:endParaRPr lang="en-CA" sz="1800" dirty="0"/>
          </a:p>
        </p:txBody>
      </p:sp>
      <p:sp>
        <p:nvSpPr>
          <p:cNvPr id="6" name="Slide Number Placeholder 5">
            <a:extLst>
              <a:ext uri="{FF2B5EF4-FFF2-40B4-BE49-F238E27FC236}">
                <a16:creationId xmlns:a16="http://schemas.microsoft.com/office/drawing/2014/main" xmlns="" id="{0C256686-1DA0-4BFC-A9F2-81DA855E089B}"/>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18</a:t>
            </a:fld>
            <a:endParaRPr lang="en-US" sz="1000">
              <a:solidFill>
                <a:schemeClr val="bg2">
                  <a:shade val="50000"/>
                </a:schemeClr>
              </a:solidFill>
            </a:endParaRPr>
          </a:p>
        </p:txBody>
      </p:sp>
      <p:sp>
        <p:nvSpPr>
          <p:cNvPr id="11" name="Title 2">
            <a:extLst>
              <a:ext uri="{FF2B5EF4-FFF2-40B4-BE49-F238E27FC236}">
                <a16:creationId xmlns:a16="http://schemas.microsoft.com/office/drawing/2014/main" xmlns="" id="{747F5BE9-AACB-417B-AC82-D6F3ACD832A5}"/>
              </a:ext>
            </a:extLst>
          </p:cNvPr>
          <p:cNvSpPr txBox="1">
            <a:spLocks/>
          </p:cNvSpPr>
          <p:nvPr/>
        </p:nvSpPr>
        <p:spPr>
          <a:xfrm>
            <a:off x="891636" y="252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b="1" dirty="0">
                <a:solidFill>
                  <a:srgbClr val="008ED6"/>
                </a:solidFill>
              </a:rPr>
              <a:t>Phénoméne d’absorbtion de la vapeur</a:t>
            </a:r>
            <a:endParaRPr lang="en-CA" b="1" dirty="0">
              <a:solidFill>
                <a:srgbClr val="008ED6"/>
              </a:solidFill>
            </a:endParaRPr>
          </a:p>
        </p:txBody>
      </p:sp>
      <p:pic>
        <p:nvPicPr>
          <p:cNvPr id="5" name="Picture 4">
            <a:extLst>
              <a:ext uri="{FF2B5EF4-FFF2-40B4-BE49-F238E27FC236}">
                <a16:creationId xmlns:a16="http://schemas.microsoft.com/office/drawing/2014/main" xmlns="" id="{4DD5F60F-0359-43A4-8D29-07D89B4727A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9006" y="1484472"/>
            <a:ext cx="5813007" cy="2160239"/>
          </a:xfrm>
          <a:prstGeom prst="rect">
            <a:avLst/>
          </a:prstGeom>
        </p:spPr>
      </p:pic>
      <p:pic>
        <p:nvPicPr>
          <p:cNvPr id="8" name="Picture 7">
            <a:extLst>
              <a:ext uri="{FF2B5EF4-FFF2-40B4-BE49-F238E27FC236}">
                <a16:creationId xmlns:a16="http://schemas.microsoft.com/office/drawing/2014/main" xmlns="" id="{D315E277-0429-40B5-BF3D-8916D15EAD4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49523" y="1788101"/>
            <a:ext cx="4357931" cy="4357931"/>
          </a:xfrm>
          <a:prstGeom prst="rect">
            <a:avLst/>
          </a:prstGeom>
        </p:spPr>
      </p:pic>
    </p:spTree>
    <p:extLst>
      <p:ext uri="{BB962C8B-B14F-4D97-AF65-F5344CB8AC3E}">
        <p14:creationId xmlns:p14="http://schemas.microsoft.com/office/powerpoint/2010/main" xmlns="" val="3176310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C256686-1DA0-4BFC-A9F2-81DA855E089B}"/>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19</a:t>
            </a:fld>
            <a:endParaRPr lang="en-US" sz="1000">
              <a:solidFill>
                <a:schemeClr val="bg2">
                  <a:shade val="50000"/>
                </a:schemeClr>
              </a:solidFill>
            </a:endParaRPr>
          </a:p>
        </p:txBody>
      </p:sp>
      <p:sp>
        <p:nvSpPr>
          <p:cNvPr id="11" name="Title 2">
            <a:extLst>
              <a:ext uri="{FF2B5EF4-FFF2-40B4-BE49-F238E27FC236}">
                <a16:creationId xmlns:a16="http://schemas.microsoft.com/office/drawing/2014/main" xmlns="" id="{747F5BE9-AACB-417B-AC82-D6F3ACD832A5}"/>
              </a:ext>
            </a:extLst>
          </p:cNvPr>
          <p:cNvSpPr txBox="1">
            <a:spLocks/>
          </p:cNvSpPr>
          <p:nvPr/>
        </p:nvSpPr>
        <p:spPr>
          <a:xfrm>
            <a:off x="891636" y="25222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b="1" dirty="0">
                <a:solidFill>
                  <a:srgbClr val="008ED6"/>
                </a:solidFill>
              </a:rPr>
              <a:t>Phénoméne d’absorbtion de la vapeur</a:t>
            </a:r>
            <a:endParaRPr lang="en-CA" b="1" dirty="0">
              <a:solidFill>
                <a:srgbClr val="008ED6"/>
              </a:solidFill>
            </a:endParaRPr>
          </a:p>
        </p:txBody>
      </p:sp>
      <p:pic>
        <p:nvPicPr>
          <p:cNvPr id="16" name="Picture 15">
            <a:extLst>
              <a:ext uri="{FF2B5EF4-FFF2-40B4-BE49-F238E27FC236}">
                <a16:creationId xmlns:a16="http://schemas.microsoft.com/office/drawing/2014/main" xmlns="" id="{19385CD6-0607-4B90-BFA7-0A36243EB62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40065" y="1545809"/>
            <a:ext cx="8264447" cy="3305779"/>
          </a:xfrm>
          <a:prstGeom prst="rect">
            <a:avLst/>
          </a:prstGeom>
        </p:spPr>
      </p:pic>
      <p:sp>
        <p:nvSpPr>
          <p:cNvPr id="17" name="Arrow: Right 16">
            <a:extLst>
              <a:ext uri="{FF2B5EF4-FFF2-40B4-BE49-F238E27FC236}">
                <a16:creationId xmlns:a16="http://schemas.microsoft.com/office/drawing/2014/main" xmlns="" id="{325B079A-CC2D-4A26-B313-34AADCAEF78D}"/>
              </a:ext>
            </a:extLst>
          </p:cNvPr>
          <p:cNvSpPr/>
          <p:nvPr/>
        </p:nvSpPr>
        <p:spPr>
          <a:xfrm>
            <a:off x="1020174" y="2636912"/>
            <a:ext cx="1224136" cy="108012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accent1"/>
                </a:solidFill>
                <a:effectLst>
                  <a:outerShdw blurRad="38100" dist="25400" dir="5400000" algn="ctr" rotWithShape="0">
                    <a:srgbClr val="6E747A">
                      <a:alpha val="43000"/>
                    </a:srgbClr>
                  </a:outerShdw>
                </a:effectLst>
              </a:rPr>
              <a:t>Air</a:t>
            </a:r>
          </a:p>
        </p:txBody>
      </p:sp>
      <p:cxnSp>
        <p:nvCxnSpPr>
          <p:cNvPr id="19" name="Straight Connector 18">
            <a:extLst>
              <a:ext uri="{FF2B5EF4-FFF2-40B4-BE49-F238E27FC236}">
                <a16:creationId xmlns:a16="http://schemas.microsoft.com/office/drawing/2014/main" xmlns="" id="{C3948666-0AE6-41E6-A6F5-EDEA3026FFAC}"/>
              </a:ext>
            </a:extLst>
          </p:cNvPr>
          <p:cNvCxnSpPr>
            <a:cxnSpLocks/>
          </p:cNvCxnSpPr>
          <p:nvPr/>
        </p:nvCxnSpPr>
        <p:spPr>
          <a:xfrm>
            <a:off x="2624522" y="4941168"/>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26FDC19-1AE9-45EB-9B11-19F0FAE4A82B}"/>
              </a:ext>
            </a:extLst>
          </p:cNvPr>
          <p:cNvCxnSpPr>
            <a:cxnSpLocks/>
          </p:cNvCxnSpPr>
          <p:nvPr/>
        </p:nvCxnSpPr>
        <p:spPr>
          <a:xfrm>
            <a:off x="4675149" y="4671138"/>
            <a:ext cx="0" cy="540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6BEA83F-AF53-407E-8412-D632489C1A69}"/>
              </a:ext>
            </a:extLst>
          </p:cNvPr>
          <p:cNvCxnSpPr>
            <a:cxnSpLocks/>
          </p:cNvCxnSpPr>
          <p:nvPr/>
        </p:nvCxnSpPr>
        <p:spPr>
          <a:xfrm flipH="1">
            <a:off x="5936956" y="4671138"/>
            <a:ext cx="15028" cy="11189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C859A9A-D67F-4F8A-80CB-F6D0F9ED883E}"/>
              </a:ext>
            </a:extLst>
          </p:cNvPr>
          <p:cNvCxnSpPr>
            <a:cxnSpLocks/>
          </p:cNvCxnSpPr>
          <p:nvPr/>
        </p:nvCxnSpPr>
        <p:spPr>
          <a:xfrm>
            <a:off x="2632069" y="5199050"/>
            <a:ext cx="2088232"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900D17C9-2999-47A0-8A79-94976C7B46B2}"/>
              </a:ext>
            </a:extLst>
          </p:cNvPr>
          <p:cNvSpPr txBox="1"/>
          <p:nvPr/>
        </p:nvSpPr>
        <p:spPr>
          <a:xfrm>
            <a:off x="2616976" y="4829717"/>
            <a:ext cx="2013021" cy="400110"/>
          </a:xfrm>
          <a:prstGeom prst="rect">
            <a:avLst/>
          </a:prstGeom>
          <a:noFill/>
        </p:spPr>
        <p:txBody>
          <a:bodyPr wrap="square" rtlCol="0">
            <a:spAutoFit/>
          </a:bodyPr>
          <a:lstStyle/>
          <a:p>
            <a:pPr algn="ctr"/>
            <a:r>
              <a:rPr lang="en-CA" sz="2000" b="1" dirty="0" err="1"/>
              <a:t>Trainée</a:t>
            </a:r>
            <a:endParaRPr lang="en-CA" sz="2000" b="1" dirty="0"/>
          </a:p>
        </p:txBody>
      </p:sp>
      <p:cxnSp>
        <p:nvCxnSpPr>
          <p:cNvPr id="32" name="Straight Connector 31">
            <a:extLst>
              <a:ext uri="{FF2B5EF4-FFF2-40B4-BE49-F238E27FC236}">
                <a16:creationId xmlns:a16="http://schemas.microsoft.com/office/drawing/2014/main" xmlns="" id="{932E91B3-CF94-41A1-BBAF-82277936F78F}"/>
              </a:ext>
            </a:extLst>
          </p:cNvPr>
          <p:cNvCxnSpPr>
            <a:cxnSpLocks/>
          </p:cNvCxnSpPr>
          <p:nvPr/>
        </p:nvCxnSpPr>
        <p:spPr>
          <a:xfrm>
            <a:off x="6528048" y="4671138"/>
            <a:ext cx="0" cy="1725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09ADA6CB-889F-47F0-8E61-A61B1FD22D4A}"/>
              </a:ext>
            </a:extLst>
          </p:cNvPr>
          <p:cNvCxnSpPr>
            <a:cxnSpLocks/>
          </p:cNvCxnSpPr>
          <p:nvPr/>
        </p:nvCxnSpPr>
        <p:spPr>
          <a:xfrm>
            <a:off x="2632069" y="6093296"/>
            <a:ext cx="3895979" cy="10507"/>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AE78EE48-FA68-4039-9315-918F48CE63A8}"/>
              </a:ext>
            </a:extLst>
          </p:cNvPr>
          <p:cNvCxnSpPr>
            <a:cxnSpLocks/>
          </p:cNvCxnSpPr>
          <p:nvPr/>
        </p:nvCxnSpPr>
        <p:spPr>
          <a:xfrm>
            <a:off x="2639616" y="5625244"/>
            <a:ext cx="3240360" cy="0"/>
          </a:xfrm>
          <a:prstGeom prst="straightConnector1">
            <a:avLst/>
          </a:prstGeom>
          <a:ln w="2540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217EC0A8-D66E-4695-ACC7-A5DC9EE2167F}"/>
              </a:ext>
            </a:extLst>
          </p:cNvPr>
          <p:cNvSpPr txBox="1"/>
          <p:nvPr/>
        </p:nvSpPr>
        <p:spPr>
          <a:xfrm>
            <a:off x="2639616" y="5703693"/>
            <a:ext cx="3895978" cy="400110"/>
          </a:xfrm>
          <a:prstGeom prst="rect">
            <a:avLst/>
          </a:prstGeom>
          <a:noFill/>
        </p:spPr>
        <p:txBody>
          <a:bodyPr wrap="square" rtlCol="0">
            <a:spAutoFit/>
          </a:bodyPr>
          <a:lstStyle/>
          <a:p>
            <a:pPr algn="ctr"/>
            <a:r>
              <a:rPr lang="en-CA" sz="2000" b="1" dirty="0"/>
              <a:t>Distance </a:t>
            </a:r>
            <a:r>
              <a:rPr lang="en-CA" sz="2000" b="1" dirty="0" err="1"/>
              <a:t>d’absorbtion</a:t>
            </a:r>
            <a:endParaRPr lang="en-CA" sz="2000" b="1" dirty="0"/>
          </a:p>
        </p:txBody>
      </p:sp>
      <p:sp>
        <p:nvSpPr>
          <p:cNvPr id="42" name="TextBox 41">
            <a:extLst>
              <a:ext uri="{FF2B5EF4-FFF2-40B4-BE49-F238E27FC236}">
                <a16:creationId xmlns:a16="http://schemas.microsoft.com/office/drawing/2014/main" xmlns="" id="{092B7DE7-F312-473C-8D27-AE2920F66CB1}"/>
              </a:ext>
            </a:extLst>
          </p:cNvPr>
          <p:cNvSpPr txBox="1"/>
          <p:nvPr/>
        </p:nvSpPr>
        <p:spPr>
          <a:xfrm>
            <a:off x="2652329" y="5277499"/>
            <a:ext cx="3227648" cy="400110"/>
          </a:xfrm>
          <a:prstGeom prst="rect">
            <a:avLst/>
          </a:prstGeom>
          <a:noFill/>
        </p:spPr>
        <p:txBody>
          <a:bodyPr wrap="square" rtlCol="0">
            <a:spAutoFit/>
          </a:bodyPr>
          <a:lstStyle/>
          <a:p>
            <a:pPr algn="ctr"/>
            <a:r>
              <a:rPr lang="en-CA" sz="2000" b="1" dirty="0"/>
              <a:t>Distance non </a:t>
            </a:r>
            <a:r>
              <a:rPr lang="en-CA" sz="2000" b="1" dirty="0" err="1"/>
              <a:t>mouillante</a:t>
            </a:r>
            <a:endParaRPr lang="en-CA" sz="2000" b="1" dirty="0"/>
          </a:p>
        </p:txBody>
      </p:sp>
      <p:cxnSp>
        <p:nvCxnSpPr>
          <p:cNvPr id="45" name="Straight Connector 44">
            <a:extLst>
              <a:ext uri="{FF2B5EF4-FFF2-40B4-BE49-F238E27FC236}">
                <a16:creationId xmlns:a16="http://schemas.microsoft.com/office/drawing/2014/main" xmlns="" id="{9474EFEC-DF7E-44B4-BA30-5E044876A349}"/>
              </a:ext>
            </a:extLst>
          </p:cNvPr>
          <p:cNvCxnSpPr>
            <a:cxnSpLocks/>
          </p:cNvCxnSpPr>
          <p:nvPr/>
        </p:nvCxnSpPr>
        <p:spPr>
          <a:xfrm>
            <a:off x="10632504" y="4728008"/>
            <a:ext cx="0" cy="172532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xmlns="" id="{DE7C00DC-70C1-4AA0-8B9B-4A38222458AD}"/>
              </a:ext>
            </a:extLst>
          </p:cNvPr>
          <p:cNvSpPr txBox="1"/>
          <p:nvPr/>
        </p:nvSpPr>
        <p:spPr>
          <a:xfrm>
            <a:off x="7455790" y="5987241"/>
            <a:ext cx="3176714" cy="400110"/>
          </a:xfrm>
          <a:prstGeom prst="rect">
            <a:avLst/>
          </a:prstGeom>
          <a:noFill/>
        </p:spPr>
        <p:txBody>
          <a:bodyPr wrap="square" rtlCol="0">
            <a:spAutoFit/>
          </a:bodyPr>
          <a:lstStyle/>
          <a:p>
            <a:pPr algn="r"/>
            <a:r>
              <a:rPr lang="en-CA" sz="2000" b="1" dirty="0"/>
              <a:t>Mélange </a:t>
            </a:r>
            <a:r>
              <a:rPr lang="en-CA" sz="2000" b="1" dirty="0" err="1"/>
              <a:t>homogéne</a:t>
            </a:r>
            <a:endParaRPr lang="en-CA"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440" y="332656"/>
            <a:ext cx="10058400" cy="1224136"/>
          </a:xfrm>
        </p:spPr>
        <p:txBody>
          <a:bodyPr>
            <a:normAutofit/>
          </a:bodyPr>
          <a:lstStyle/>
          <a:p>
            <a:r>
              <a:rPr lang="fr-CA" b="1" dirty="0">
                <a:solidFill>
                  <a:srgbClr val="008ED6"/>
                </a:solidFill>
              </a:rPr>
              <a:t>Plan de la conférence</a:t>
            </a:r>
          </a:p>
        </p:txBody>
      </p:sp>
      <p:sp>
        <p:nvSpPr>
          <p:cNvPr id="2" name="Content Placeholder 1"/>
          <p:cNvSpPr>
            <a:spLocks noGrp="1"/>
          </p:cNvSpPr>
          <p:nvPr>
            <p:ph idx="1"/>
          </p:nvPr>
        </p:nvSpPr>
        <p:spPr>
          <a:xfrm>
            <a:off x="1097280" y="1628800"/>
            <a:ext cx="9284968" cy="3900402"/>
          </a:xfrm>
        </p:spPr>
        <p:txBody>
          <a:bodyPr>
            <a:normAutofit/>
          </a:bodyPr>
          <a:lstStyle/>
          <a:p>
            <a:pPr marL="514350" indent="-514350">
              <a:buFont typeface="+mj-lt"/>
              <a:buAutoNum type="arabicPeriod"/>
            </a:pPr>
            <a:r>
              <a:rPr lang="fr-CA" b="1" dirty="0"/>
              <a:t>Humidification </a:t>
            </a:r>
          </a:p>
          <a:p>
            <a:pPr marL="514350" indent="-514350">
              <a:buFont typeface="+mj-lt"/>
              <a:buAutoNum type="arabicPeriod"/>
            </a:pPr>
            <a:r>
              <a:rPr lang="fr-CA" b="1" dirty="0" smtClean="0"/>
              <a:t>Comment maximiser l’efficacité?</a:t>
            </a:r>
            <a:endParaRPr lang="fr-CA" b="1" dirty="0"/>
          </a:p>
          <a:p>
            <a:pPr marL="514350" indent="-514350">
              <a:buFont typeface="+mj-lt"/>
              <a:buAutoNum type="arabicPeriod"/>
            </a:pPr>
            <a:r>
              <a:rPr lang="fr-CA" b="1" dirty="0"/>
              <a:t>Calcul de charge</a:t>
            </a:r>
          </a:p>
          <a:p>
            <a:pPr marL="514350" indent="-514350">
              <a:buFont typeface="+mj-lt"/>
              <a:buAutoNum type="arabicPeriod"/>
            </a:pPr>
            <a:r>
              <a:rPr lang="fr-CA" b="1" dirty="0"/>
              <a:t>Injection de vapeur et distance non mouillante</a:t>
            </a:r>
          </a:p>
          <a:p>
            <a:pPr marL="514350" indent="-514350">
              <a:buFont typeface="+mj-lt"/>
              <a:buAutoNum type="arabicPeriod"/>
            </a:pPr>
            <a:r>
              <a:rPr lang="fr-CA" b="1" dirty="0"/>
              <a:t>Effet de l’isolation thermique</a:t>
            </a:r>
          </a:p>
          <a:p>
            <a:pPr marL="514350" indent="-514350">
              <a:buFont typeface="+mj-lt"/>
              <a:buAutoNum type="arabicPeriod"/>
            </a:pPr>
            <a:r>
              <a:rPr lang="fr-CA" b="1" dirty="0"/>
              <a:t>Conseils et astuces</a:t>
            </a:r>
          </a:p>
          <a:p>
            <a:pPr marL="301943" lvl="1" indent="0">
              <a:buNone/>
            </a:pPr>
            <a:endParaRPr lang="fr-CA" dirty="0"/>
          </a:p>
        </p:txBody>
      </p:sp>
      <p:sp>
        <p:nvSpPr>
          <p:cNvPr id="5" name="Slide Number Placeholder 4">
            <a:extLst>
              <a:ext uri="{FF2B5EF4-FFF2-40B4-BE49-F238E27FC236}">
                <a16:creationId xmlns:a16="http://schemas.microsoft.com/office/drawing/2014/main" xmlns="" id="{96516CEA-F9A6-4033-B908-353B945A5522}"/>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a:t>
            </a:fld>
            <a:endParaRPr lang="en-US" sz="1000">
              <a:solidFill>
                <a:schemeClr val="bg2">
                  <a:shade val="50000"/>
                </a:schemeClr>
              </a:solidFill>
            </a:endParaRPr>
          </a:p>
        </p:txBody>
      </p:sp>
    </p:spTree>
    <p:extLst>
      <p:ext uri="{BB962C8B-B14F-4D97-AF65-F5344CB8AC3E}">
        <p14:creationId xmlns:p14="http://schemas.microsoft.com/office/powerpoint/2010/main" xmlns="" val="1572802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Video\20180709_150023.jpg"/>
          <p:cNvPicPr>
            <a:picLocks noChangeAspect="1" noChangeArrowheads="1"/>
          </p:cNvPicPr>
          <p:nvPr/>
        </p:nvPicPr>
        <p:blipFill>
          <a:blip r:embed="rId3" cstate="print"/>
          <a:srcRect/>
          <a:stretch>
            <a:fillRect/>
          </a:stretch>
        </p:blipFill>
        <p:spPr bwMode="auto">
          <a:xfrm>
            <a:off x="4871864" y="1529730"/>
            <a:ext cx="6656739" cy="3744416"/>
          </a:xfrm>
          <a:prstGeom prst="rect">
            <a:avLst/>
          </a:prstGeom>
          <a:noFill/>
        </p:spPr>
      </p:pic>
      <p:sp>
        <p:nvSpPr>
          <p:cNvPr id="5" name="TextBox 4"/>
          <p:cNvSpPr txBox="1"/>
          <p:nvPr/>
        </p:nvSpPr>
        <p:spPr>
          <a:xfrm>
            <a:off x="4871864" y="5314051"/>
            <a:ext cx="3143272" cy="400110"/>
          </a:xfrm>
          <a:prstGeom prst="rect">
            <a:avLst/>
          </a:prstGeom>
          <a:noFill/>
        </p:spPr>
        <p:txBody>
          <a:bodyPr wrap="square" rtlCol="0">
            <a:spAutoFit/>
          </a:bodyPr>
          <a:lstStyle/>
          <a:p>
            <a:r>
              <a:rPr lang="fr-CA" sz="2000" dirty="0"/>
              <a:t>Mouillage sur un filtre</a:t>
            </a:r>
            <a:endParaRPr lang="en-CA" sz="2000" dirty="0"/>
          </a:p>
        </p:txBody>
      </p:sp>
      <p:sp>
        <p:nvSpPr>
          <p:cNvPr id="7" name="Slide Number Placeholder 6">
            <a:extLst>
              <a:ext uri="{FF2B5EF4-FFF2-40B4-BE49-F238E27FC236}">
                <a16:creationId xmlns:a16="http://schemas.microsoft.com/office/drawing/2014/main" xmlns="" id="{48AEB2A9-C8F8-4A5A-9707-6F5602D480F1}"/>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20</a:t>
            </a:fld>
            <a:endParaRPr lang="en-US" sz="1000">
              <a:solidFill>
                <a:schemeClr val="bg2">
                  <a:shade val="50000"/>
                </a:schemeClr>
              </a:solidFill>
            </a:endParaRPr>
          </a:p>
        </p:txBody>
      </p:sp>
      <p:sp>
        <p:nvSpPr>
          <p:cNvPr id="12" name="Title 11">
            <a:extLst>
              <a:ext uri="{FF2B5EF4-FFF2-40B4-BE49-F238E27FC236}">
                <a16:creationId xmlns:a16="http://schemas.microsoft.com/office/drawing/2014/main" xmlns="" id="{16940F68-C2C5-40F7-B121-DADBA14D8960}"/>
              </a:ext>
            </a:extLst>
          </p:cNvPr>
          <p:cNvSpPr>
            <a:spLocks noGrp="1"/>
          </p:cNvSpPr>
          <p:nvPr>
            <p:ph type="title"/>
          </p:nvPr>
        </p:nvSpPr>
        <p:spPr/>
        <p:txBody>
          <a:bodyPr/>
          <a:lstStyle/>
          <a:p>
            <a:r>
              <a:rPr lang="en-CA" b="1" dirty="0" err="1">
                <a:solidFill>
                  <a:srgbClr val="008ED6"/>
                </a:solidFill>
              </a:rPr>
              <a:t>Qu’est</a:t>
            </a:r>
            <a:r>
              <a:rPr lang="en-CA" b="1" dirty="0">
                <a:solidFill>
                  <a:srgbClr val="008ED6"/>
                </a:solidFill>
              </a:rPr>
              <a:t> </a:t>
            </a:r>
            <a:r>
              <a:rPr lang="en-CA" b="1" dirty="0" err="1">
                <a:solidFill>
                  <a:srgbClr val="008ED6"/>
                </a:solidFill>
              </a:rPr>
              <a:t>ce</a:t>
            </a:r>
            <a:r>
              <a:rPr lang="en-CA" b="1" dirty="0">
                <a:solidFill>
                  <a:srgbClr val="008ED6"/>
                </a:solidFill>
              </a:rPr>
              <a:t> que le </a:t>
            </a:r>
            <a:r>
              <a:rPr lang="en-CA" b="1" dirty="0" err="1">
                <a:solidFill>
                  <a:srgbClr val="008ED6"/>
                </a:solidFill>
              </a:rPr>
              <a:t>mouillage</a:t>
            </a:r>
            <a:r>
              <a:rPr lang="en-CA" b="1" dirty="0">
                <a:solidFill>
                  <a:srgbClr val="008ED6"/>
                </a:solidFill>
              </a:rPr>
              <a:t>?</a:t>
            </a:r>
          </a:p>
        </p:txBody>
      </p:sp>
      <p:pic>
        <p:nvPicPr>
          <p:cNvPr id="1026" name="Picture 2" descr="C:\Users\Toshiba\AppData\Local\Microsoft\Windows\INetCache\IE\SXGQ2TOH\happy-water-droplet-vector-file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flipH="1">
            <a:off x="3287688" y="2276872"/>
            <a:ext cx="800527" cy="112506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
          <p:cNvSpPr>
            <a:spLocks noGrp="1"/>
          </p:cNvSpPr>
          <p:nvPr>
            <p:ph idx="1"/>
          </p:nvPr>
        </p:nvSpPr>
        <p:spPr>
          <a:xfrm>
            <a:off x="407368" y="2226461"/>
            <a:ext cx="4104456" cy="2736304"/>
          </a:xfrm>
        </p:spPr>
        <p:txBody>
          <a:bodyPr>
            <a:noAutofit/>
          </a:bodyPr>
          <a:lstStyle/>
          <a:p>
            <a:pPr marL="457200" lvl="1" indent="0">
              <a:buNone/>
            </a:pPr>
            <a:r>
              <a:rPr lang="fr-CA" sz="4000" dirty="0" smtClean="0"/>
              <a:t>Mouillage </a:t>
            </a:r>
          </a:p>
          <a:p>
            <a:pPr marL="457200" lvl="1" indent="0">
              <a:buNone/>
            </a:pPr>
            <a:r>
              <a:rPr lang="fr-CA" sz="4000" dirty="0" smtClean="0"/>
              <a:t>=</a:t>
            </a:r>
          </a:p>
          <a:p>
            <a:pPr marL="457200" lvl="1" indent="0">
              <a:buNone/>
            </a:pPr>
            <a:r>
              <a:rPr lang="fr-CA" sz="4000" dirty="0" smtClean="0"/>
              <a:t>accumulation de particules de condensat</a:t>
            </a:r>
            <a:endParaRPr lang="en-CA" sz="4000" dirty="0"/>
          </a:p>
          <a:p>
            <a:pPr marL="0" indent="0">
              <a:buNone/>
            </a:pPr>
            <a:endParaRPr lang="en-CA"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42522" y="1772816"/>
            <a:ext cx="8539759" cy="4103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67306" y="2784046"/>
            <a:ext cx="855209" cy="641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Rectangle 42"/>
          <p:cNvSpPr/>
          <p:nvPr/>
        </p:nvSpPr>
        <p:spPr>
          <a:xfrm>
            <a:off x="9310711" y="2244344"/>
            <a:ext cx="68445" cy="1198838"/>
          </a:xfrm>
          <a:prstGeom prst="rect">
            <a:avLst/>
          </a:prstGeom>
          <a:blipFill>
            <a:blip r:embed="rId5"/>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28" name="Heptagon 1027"/>
          <p:cNvSpPr/>
          <p:nvPr/>
        </p:nvSpPr>
        <p:spPr>
          <a:xfrm>
            <a:off x="4857508" y="3138973"/>
            <a:ext cx="288032" cy="283654"/>
          </a:xfrm>
          <a:prstGeom prst="heptagon">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CA" sz="2000" dirty="0">
                <a:solidFill>
                  <a:srgbClr val="FF0000"/>
                </a:solidFill>
              </a:rPr>
              <a:t>1</a:t>
            </a:r>
          </a:p>
        </p:txBody>
      </p:sp>
      <p:sp>
        <p:nvSpPr>
          <p:cNvPr id="45" name="Heptagon 44"/>
          <p:cNvSpPr/>
          <p:nvPr/>
        </p:nvSpPr>
        <p:spPr>
          <a:xfrm>
            <a:off x="6024562" y="3148658"/>
            <a:ext cx="288032" cy="283654"/>
          </a:xfrm>
          <a:prstGeom prst="heptagon">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CA" sz="2000" dirty="0">
                <a:solidFill>
                  <a:srgbClr val="FF0000"/>
                </a:solidFill>
              </a:rPr>
              <a:t>2</a:t>
            </a:r>
          </a:p>
        </p:txBody>
      </p:sp>
      <p:sp>
        <p:nvSpPr>
          <p:cNvPr id="46" name="Heptagon 45"/>
          <p:cNvSpPr/>
          <p:nvPr/>
        </p:nvSpPr>
        <p:spPr>
          <a:xfrm>
            <a:off x="6596066" y="3139700"/>
            <a:ext cx="288032" cy="283654"/>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solidFill>
                  <a:srgbClr val="0070C0"/>
                </a:solidFill>
              </a:rPr>
              <a:t>3</a:t>
            </a:r>
          </a:p>
        </p:txBody>
      </p:sp>
      <p:sp>
        <p:nvSpPr>
          <p:cNvPr id="47" name="Heptagon 46"/>
          <p:cNvSpPr/>
          <p:nvPr/>
        </p:nvSpPr>
        <p:spPr>
          <a:xfrm>
            <a:off x="7167570" y="3139700"/>
            <a:ext cx="288032" cy="283654"/>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solidFill>
                  <a:srgbClr val="0070C0"/>
                </a:solidFill>
              </a:rPr>
              <a:t>4</a:t>
            </a:r>
          </a:p>
        </p:txBody>
      </p:sp>
      <p:sp>
        <p:nvSpPr>
          <p:cNvPr id="49" name="TextBox 48"/>
          <p:cNvSpPr txBox="1"/>
          <p:nvPr/>
        </p:nvSpPr>
        <p:spPr>
          <a:xfrm>
            <a:off x="7219913" y="3926763"/>
            <a:ext cx="3898122" cy="1631216"/>
          </a:xfrm>
          <a:prstGeom prst="rect">
            <a:avLst/>
          </a:prstGeom>
          <a:noFill/>
        </p:spPr>
        <p:txBody>
          <a:bodyPr wrap="square" rtlCol="0">
            <a:spAutoFit/>
          </a:bodyPr>
          <a:lstStyle/>
          <a:p>
            <a:r>
              <a:rPr lang="fr-CA" sz="2000" b="1" dirty="0">
                <a:solidFill>
                  <a:srgbClr val="008ED6"/>
                </a:solidFill>
              </a:rPr>
              <a:t>Les moins pire:</a:t>
            </a:r>
          </a:p>
          <a:p>
            <a:pPr>
              <a:buFont typeface="Arial" pitchFamily="34" charset="0"/>
              <a:buChar char="•"/>
            </a:pPr>
            <a:r>
              <a:rPr lang="fr-CA" sz="2000" b="1" dirty="0">
                <a:solidFill>
                  <a:srgbClr val="008ED6"/>
                </a:solidFill>
              </a:rPr>
              <a:t>3 (si pas de refroidissement avec l’humidification)</a:t>
            </a:r>
          </a:p>
          <a:p>
            <a:pPr>
              <a:buFont typeface="Arial" pitchFamily="34" charset="0"/>
              <a:buChar char="•"/>
            </a:pPr>
            <a:r>
              <a:rPr lang="fr-CA" sz="2000" b="1" dirty="0">
                <a:solidFill>
                  <a:srgbClr val="008ED6"/>
                </a:solidFill>
              </a:rPr>
              <a:t>4</a:t>
            </a:r>
          </a:p>
          <a:p>
            <a:pPr>
              <a:buFont typeface="Arial" pitchFamily="34" charset="0"/>
              <a:buChar char="•"/>
            </a:pPr>
            <a:r>
              <a:rPr lang="fr-CA" sz="2000" b="1" dirty="0">
                <a:solidFill>
                  <a:srgbClr val="008ED6"/>
                </a:solidFill>
              </a:rPr>
              <a:t>5 </a:t>
            </a:r>
          </a:p>
        </p:txBody>
      </p:sp>
      <p:sp>
        <p:nvSpPr>
          <p:cNvPr id="50" name="TextBox 49"/>
          <p:cNvSpPr txBox="1"/>
          <p:nvPr/>
        </p:nvSpPr>
        <p:spPr>
          <a:xfrm>
            <a:off x="1178202" y="5050148"/>
            <a:ext cx="3071834" cy="1015663"/>
          </a:xfrm>
          <a:prstGeom prst="rect">
            <a:avLst/>
          </a:prstGeom>
          <a:noFill/>
        </p:spPr>
        <p:txBody>
          <a:bodyPr wrap="square" rtlCol="0">
            <a:spAutoFit/>
          </a:bodyPr>
          <a:lstStyle/>
          <a:p>
            <a:r>
              <a:rPr lang="fr-CA" sz="2000" b="1" dirty="0">
                <a:solidFill>
                  <a:srgbClr val="FF0000"/>
                </a:solidFill>
              </a:rPr>
              <a:t>À éviter</a:t>
            </a:r>
          </a:p>
          <a:p>
            <a:pPr marL="342900" indent="-342900">
              <a:buFont typeface="Wingdings" panose="05000000000000000000" pitchFamily="2" charset="2"/>
              <a:buChar char="Ø"/>
            </a:pPr>
            <a:r>
              <a:rPr lang="fr-CA" sz="2000" b="1" dirty="0">
                <a:solidFill>
                  <a:srgbClr val="FF0000"/>
                </a:solidFill>
              </a:rPr>
              <a:t>1 ou 2 = mélange froid</a:t>
            </a:r>
          </a:p>
          <a:p>
            <a:pPr marL="342900" indent="-342900">
              <a:buFont typeface="Wingdings" panose="05000000000000000000" pitchFamily="2" charset="2"/>
              <a:buChar char="Ø"/>
            </a:pPr>
            <a:r>
              <a:rPr lang="fr-CA" sz="2000" b="1" dirty="0">
                <a:solidFill>
                  <a:srgbClr val="FF0000"/>
                </a:solidFill>
              </a:rPr>
              <a:t>6: près des filtres </a:t>
            </a:r>
          </a:p>
        </p:txBody>
      </p:sp>
      <p:sp>
        <p:nvSpPr>
          <p:cNvPr id="22" name="Rectangle 21"/>
          <p:cNvSpPr/>
          <p:nvPr/>
        </p:nvSpPr>
        <p:spPr>
          <a:xfrm>
            <a:off x="4757730" y="2234814"/>
            <a:ext cx="71438" cy="1214446"/>
          </a:xfrm>
          <a:prstGeom prst="rect">
            <a:avLst/>
          </a:prstGeom>
          <a:blipFill>
            <a:blip r:embed="rId5"/>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4"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53322" y="2782510"/>
            <a:ext cx="885074" cy="642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Heptagon 14"/>
          <p:cNvSpPr/>
          <p:nvPr/>
        </p:nvSpPr>
        <p:spPr>
          <a:xfrm>
            <a:off x="9024958" y="3139700"/>
            <a:ext cx="288032" cy="283654"/>
          </a:xfrm>
          <a:prstGeom prst="heptagon">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CA" sz="2000" dirty="0">
                <a:solidFill>
                  <a:srgbClr val="FF0000"/>
                </a:solidFill>
              </a:rPr>
              <a:t>6</a:t>
            </a:r>
          </a:p>
        </p:txBody>
      </p:sp>
      <p:sp>
        <p:nvSpPr>
          <p:cNvPr id="16" name="Heptagon 15"/>
          <p:cNvSpPr/>
          <p:nvPr/>
        </p:nvSpPr>
        <p:spPr>
          <a:xfrm>
            <a:off x="8524892" y="3139700"/>
            <a:ext cx="288032" cy="283654"/>
          </a:xfrm>
          <a:prstGeom prst="hep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solidFill>
                  <a:srgbClr val="0070C0"/>
                </a:solidFill>
              </a:rPr>
              <a:t>5</a:t>
            </a:r>
          </a:p>
        </p:txBody>
      </p:sp>
      <p:sp>
        <p:nvSpPr>
          <p:cNvPr id="4" name="Slide Number Placeholder 3">
            <a:extLst>
              <a:ext uri="{FF2B5EF4-FFF2-40B4-BE49-F238E27FC236}">
                <a16:creationId xmlns:a16="http://schemas.microsoft.com/office/drawing/2014/main" xmlns="" id="{544CBA02-0D8E-4EEB-8A0B-AFCA03AAEFC8}"/>
              </a:ext>
            </a:extLst>
          </p:cNvPr>
          <p:cNvSpPr>
            <a:spLocks noGrp="1"/>
          </p:cNvSpPr>
          <p:nvPr>
            <p:ph type="sldNum" sz="quarter" idx="12"/>
          </p:nvPr>
        </p:nvSpPr>
        <p:spPr>
          <a:xfrm>
            <a:off x="8610600" y="5995612"/>
            <a:ext cx="2743200" cy="365125"/>
          </a:xfrm>
        </p:spPr>
        <p:txBody>
          <a:bodyPr/>
          <a:lstStyle/>
          <a:p>
            <a:fld id="{E7F13AF2-DCC4-4842-96BC-1B9869901C37}" type="slidenum">
              <a:rPr lang="en-US" sz="1000" smtClean="0">
                <a:solidFill>
                  <a:schemeClr val="bg2">
                    <a:shade val="50000"/>
                  </a:schemeClr>
                </a:solidFill>
              </a:rPr>
              <a:pPr/>
              <a:t>21</a:t>
            </a:fld>
            <a:endParaRPr lang="en-US" sz="1000">
              <a:solidFill>
                <a:schemeClr val="bg2">
                  <a:shade val="50000"/>
                </a:schemeClr>
              </a:solidFill>
            </a:endParaRPr>
          </a:p>
        </p:txBody>
      </p:sp>
      <p:sp>
        <p:nvSpPr>
          <p:cNvPr id="6" name="Title 5">
            <a:extLst>
              <a:ext uri="{FF2B5EF4-FFF2-40B4-BE49-F238E27FC236}">
                <a16:creationId xmlns:a16="http://schemas.microsoft.com/office/drawing/2014/main" xmlns="" id="{47E798E4-1CD4-41E3-B767-B28D91C27CA5}"/>
              </a:ext>
            </a:extLst>
          </p:cNvPr>
          <p:cNvSpPr>
            <a:spLocks noGrp="1"/>
          </p:cNvSpPr>
          <p:nvPr>
            <p:ph type="title"/>
          </p:nvPr>
        </p:nvSpPr>
        <p:spPr/>
        <p:txBody>
          <a:bodyPr/>
          <a:lstStyle/>
          <a:p>
            <a:r>
              <a:rPr lang="en-CA" b="1" dirty="0">
                <a:solidFill>
                  <a:srgbClr val="008ED6"/>
                </a:solidFill>
              </a:rPr>
              <a:t>Les </a:t>
            </a:r>
            <a:r>
              <a:rPr lang="en-CA" b="1" dirty="0" err="1">
                <a:solidFill>
                  <a:srgbClr val="008ED6"/>
                </a:solidFill>
              </a:rPr>
              <a:t>compromis</a:t>
            </a:r>
            <a:r>
              <a:rPr lang="en-CA" b="1" dirty="0">
                <a:solidFill>
                  <a:srgbClr val="008ED6"/>
                </a:solidFill>
              </a:rPr>
              <a:t> </a:t>
            </a:r>
            <a:r>
              <a:rPr lang="en-CA" b="1" dirty="0" err="1">
                <a:solidFill>
                  <a:srgbClr val="008ED6"/>
                </a:solidFill>
              </a:rPr>
              <a:t>lors</a:t>
            </a:r>
            <a:r>
              <a:rPr lang="en-CA" b="1" dirty="0">
                <a:solidFill>
                  <a:srgbClr val="008ED6"/>
                </a:solidFill>
              </a:rPr>
              <a:t> de </a:t>
            </a:r>
            <a:r>
              <a:rPr lang="en-CA" b="1" dirty="0" err="1">
                <a:solidFill>
                  <a:srgbClr val="008ED6"/>
                </a:solidFill>
              </a:rPr>
              <a:t>l’implantation</a:t>
            </a:r>
            <a:endParaRPr lang="en-CA" b="1" dirty="0">
              <a:solidFill>
                <a:srgbClr val="008ED6"/>
              </a:solidFill>
            </a:endParaRPr>
          </a:p>
        </p:txBody>
      </p:sp>
    </p:spTree>
    <p:extLst>
      <p:ext uri="{BB962C8B-B14F-4D97-AF65-F5344CB8AC3E}">
        <p14:creationId xmlns:p14="http://schemas.microsoft.com/office/powerpoint/2010/main" xmlns="" val="1015553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84784"/>
            <a:ext cx="8498160" cy="5236691"/>
          </a:xfrm>
        </p:spPr>
        <p:txBody>
          <a:bodyPr>
            <a:normAutofit/>
          </a:bodyPr>
          <a:lstStyle/>
          <a:p>
            <a:r>
              <a:rPr lang="fr-CA" dirty="0"/>
              <a:t>On conçoit la rampe de vapeur en fonction:</a:t>
            </a:r>
          </a:p>
          <a:p>
            <a:pPr lvl="1"/>
            <a:r>
              <a:rPr lang="fr-CA" dirty="0"/>
              <a:t>Des conditions de l’air</a:t>
            </a:r>
          </a:p>
          <a:p>
            <a:pPr lvl="1"/>
            <a:r>
              <a:rPr lang="fr-CA" dirty="0"/>
              <a:t>De la DNM a obtenir, plus la dispersion de vapeur est répartie, plus courte sera la DNM.</a:t>
            </a:r>
          </a:p>
          <a:p>
            <a:pPr marL="457200" lvl="1" indent="0">
              <a:buNone/>
            </a:pPr>
            <a:endParaRPr lang="en-CA" dirty="0"/>
          </a:p>
          <a:p>
            <a:pPr marL="457200" lvl="1" indent="0">
              <a:buNone/>
            </a:pPr>
            <a:endParaRPr lang="en-CA" dirty="0"/>
          </a:p>
          <a:p>
            <a:r>
              <a:rPr lang="fr-CA" dirty="0"/>
              <a:t>Algorithme de prédiction de distance non mouillante (fournis par les manufacturiers)</a:t>
            </a:r>
          </a:p>
          <a:p>
            <a:pPr lvl="1"/>
            <a:r>
              <a:rPr lang="fr-CA" dirty="0"/>
              <a:t>Algorithme obtenu à partir de données expérimentales (Laboratoire)</a:t>
            </a:r>
          </a:p>
          <a:p>
            <a:pPr lvl="2"/>
            <a:r>
              <a:rPr lang="fr-CA" dirty="0"/>
              <a:t>Écoulement d’air laminaire, homogéne (Temp.), </a:t>
            </a:r>
          </a:p>
          <a:p>
            <a:pPr lvl="2"/>
            <a:r>
              <a:rPr lang="fr-CA" dirty="0"/>
              <a:t>Conditions controlées a 12.8°C (55°F) et 2.5m/sec (500FPM)à</a:t>
            </a:r>
          </a:p>
          <a:p>
            <a:pPr lvl="2"/>
            <a:r>
              <a:rPr lang="fr-CA" dirty="0"/>
              <a:t>Dispersion de vapeur optimale, pas de zone morte et sans obstacle…</a:t>
            </a:r>
          </a:p>
        </p:txBody>
      </p:sp>
      <p:sp>
        <p:nvSpPr>
          <p:cNvPr id="5" name="Slide Number Placeholder 4">
            <a:extLst>
              <a:ext uri="{FF2B5EF4-FFF2-40B4-BE49-F238E27FC236}">
                <a16:creationId xmlns:a16="http://schemas.microsoft.com/office/drawing/2014/main" xmlns="" id="{9E173F55-913B-4856-A2D8-2C09A3111036}"/>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22</a:t>
            </a:fld>
            <a:endParaRPr lang="en-US" sz="1000">
              <a:solidFill>
                <a:schemeClr val="bg2">
                  <a:shade val="50000"/>
                </a:schemeClr>
              </a:solidFill>
            </a:endParaRPr>
          </a:p>
        </p:txBody>
      </p:sp>
      <p:sp>
        <p:nvSpPr>
          <p:cNvPr id="8" name="Title 7">
            <a:extLst>
              <a:ext uri="{FF2B5EF4-FFF2-40B4-BE49-F238E27FC236}">
                <a16:creationId xmlns:a16="http://schemas.microsoft.com/office/drawing/2014/main" xmlns="" id="{3205A64A-FC43-4F27-B184-73756E391898}"/>
              </a:ext>
            </a:extLst>
          </p:cNvPr>
          <p:cNvSpPr>
            <a:spLocks noGrp="1"/>
          </p:cNvSpPr>
          <p:nvPr>
            <p:ph type="title"/>
          </p:nvPr>
        </p:nvSpPr>
        <p:spPr/>
        <p:txBody>
          <a:bodyPr/>
          <a:lstStyle/>
          <a:p>
            <a:r>
              <a:rPr lang="en-CA" b="1" dirty="0" err="1">
                <a:solidFill>
                  <a:srgbClr val="008ED6"/>
                </a:solidFill>
              </a:rPr>
              <a:t>Outils</a:t>
            </a:r>
            <a:r>
              <a:rPr lang="en-CA" b="1" dirty="0">
                <a:solidFill>
                  <a:srgbClr val="008ED6"/>
                </a:solidFill>
              </a:rPr>
              <a:t> pour </a:t>
            </a:r>
            <a:r>
              <a:rPr lang="en-CA" b="1" dirty="0" err="1">
                <a:solidFill>
                  <a:srgbClr val="008ED6"/>
                </a:solidFill>
              </a:rPr>
              <a:t>controler</a:t>
            </a:r>
            <a:r>
              <a:rPr lang="en-CA" b="1" dirty="0">
                <a:solidFill>
                  <a:srgbClr val="008ED6"/>
                </a:solidFill>
              </a:rPr>
              <a:t> la DNM</a:t>
            </a:r>
          </a:p>
        </p:txBody>
      </p:sp>
      <p:pic>
        <p:nvPicPr>
          <p:cNvPr id="11" name="Picture 10">
            <a:extLst>
              <a:ext uri="{FF2B5EF4-FFF2-40B4-BE49-F238E27FC236}">
                <a16:creationId xmlns:a16="http://schemas.microsoft.com/office/drawing/2014/main" xmlns="" id="{05EA2497-65DC-4E96-B7F9-29C24AEC623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rot="10800000">
            <a:off x="7680176" y="2707131"/>
            <a:ext cx="4057898" cy="1204866"/>
          </a:xfrm>
          <a:prstGeom prst="rect">
            <a:avLst/>
          </a:prstGeom>
        </p:spPr>
      </p:pic>
      <p:pic>
        <p:nvPicPr>
          <p:cNvPr id="12" name="Picture 2" descr="C:\Users\bsy\AppData\Local\Microsoft\Windows\INetCache\IE\ZDIYOL4W\warning-sign11[1].png">
            <a:extLst>
              <a:ext uri="{FF2B5EF4-FFF2-40B4-BE49-F238E27FC236}">
                <a16:creationId xmlns:a16="http://schemas.microsoft.com/office/drawing/2014/main" xmlns="" id="{51707DAE-56F4-4D9F-AE7B-C5FA8E549C4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3392" y="4869160"/>
            <a:ext cx="744674" cy="62056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15881" y="1948187"/>
            <a:ext cx="5681663" cy="3646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6284864" y="1505465"/>
            <a:ext cx="4265261" cy="400110"/>
          </a:xfrm>
          <a:prstGeom prst="rect">
            <a:avLst/>
          </a:prstGeom>
          <a:noFill/>
        </p:spPr>
        <p:txBody>
          <a:bodyPr wrap="square" rtlCol="0">
            <a:spAutoFit/>
          </a:bodyPr>
          <a:lstStyle/>
          <a:p>
            <a:pPr algn="ctr"/>
            <a:r>
              <a:rPr lang="fr-CA" sz="2000" b="1" dirty="0">
                <a:solidFill>
                  <a:srgbClr val="FF0000"/>
                </a:solidFill>
              </a:rPr>
              <a:t>Différence %HR entre entrée et sortie</a:t>
            </a:r>
          </a:p>
        </p:txBody>
      </p:sp>
      <p:sp>
        <p:nvSpPr>
          <p:cNvPr id="19" name="TextBox 18"/>
          <p:cNvSpPr txBox="1"/>
          <p:nvPr/>
        </p:nvSpPr>
        <p:spPr>
          <a:xfrm>
            <a:off x="9840418" y="5129314"/>
            <a:ext cx="2287188" cy="646331"/>
          </a:xfrm>
          <a:prstGeom prst="rect">
            <a:avLst/>
          </a:prstGeom>
          <a:noFill/>
        </p:spPr>
        <p:txBody>
          <a:bodyPr wrap="square" rtlCol="0">
            <a:spAutoFit/>
          </a:bodyPr>
          <a:lstStyle/>
          <a:p>
            <a:r>
              <a:rPr lang="fr-CA" b="1" dirty="0">
                <a:solidFill>
                  <a:srgbClr val="FF0000"/>
                </a:solidFill>
              </a:rPr>
              <a:t>%HR à la sortie: consigne pièce</a:t>
            </a:r>
          </a:p>
        </p:txBody>
      </p:sp>
      <p:cxnSp>
        <p:nvCxnSpPr>
          <p:cNvPr id="20" name="Elbow Connector 19"/>
          <p:cNvCxnSpPr/>
          <p:nvPr/>
        </p:nvCxnSpPr>
        <p:spPr>
          <a:xfrm rot="16200000" flipV="1">
            <a:off x="8902118" y="3758967"/>
            <a:ext cx="1588564" cy="1152128"/>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7423958" y="4644298"/>
            <a:ext cx="1296143" cy="368423"/>
          </a:xfrm>
          <a:prstGeom prst="bentConnector3">
            <a:avLst>
              <a:gd name="adj1" fmla="val 50000"/>
            </a:avLst>
          </a:prstGeom>
          <a:ln w="31750">
            <a:solidFill>
              <a:srgbClr val="008ED6"/>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389468" y="5404571"/>
            <a:ext cx="2450948" cy="400110"/>
          </a:xfrm>
          <a:prstGeom prst="rect">
            <a:avLst/>
          </a:prstGeom>
          <a:noFill/>
        </p:spPr>
        <p:txBody>
          <a:bodyPr wrap="square" rtlCol="0">
            <a:spAutoFit/>
          </a:bodyPr>
          <a:lstStyle/>
          <a:p>
            <a:r>
              <a:rPr lang="fr-CA" sz="2000" b="1" dirty="0">
                <a:solidFill>
                  <a:srgbClr val="002060"/>
                </a:solidFill>
              </a:rPr>
              <a:t>Entraxe entre tubes</a:t>
            </a:r>
          </a:p>
        </p:txBody>
      </p:sp>
      <p:sp>
        <p:nvSpPr>
          <p:cNvPr id="2" name="Right Brace 1"/>
          <p:cNvSpPr/>
          <p:nvPr/>
        </p:nvSpPr>
        <p:spPr>
          <a:xfrm rot="16200000">
            <a:off x="7802188" y="1292288"/>
            <a:ext cx="657935" cy="1954793"/>
          </a:xfrm>
          <a:prstGeom prst="rightBrace">
            <a:avLst>
              <a:gd name="adj1" fmla="val 8333"/>
              <a:gd name="adj2" fmla="val 48481"/>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dirty="0">
              <a:solidFill>
                <a:srgbClr val="FF0000"/>
              </a:solidFill>
            </a:endParaRPr>
          </a:p>
        </p:txBody>
      </p:sp>
      <p:cxnSp>
        <p:nvCxnSpPr>
          <p:cNvPr id="15" name="Elbow Connector 14"/>
          <p:cNvCxnSpPr/>
          <p:nvPr/>
        </p:nvCxnSpPr>
        <p:spPr>
          <a:xfrm flipV="1">
            <a:off x="6240017" y="3270259"/>
            <a:ext cx="1818251" cy="501173"/>
          </a:xfrm>
          <a:prstGeom prst="bentConnector3">
            <a:avLst>
              <a:gd name="adj1" fmla="val 50000"/>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15881" y="3402099"/>
            <a:ext cx="2897109" cy="400110"/>
          </a:xfrm>
          <a:prstGeom prst="rect">
            <a:avLst/>
          </a:prstGeom>
          <a:noFill/>
        </p:spPr>
        <p:txBody>
          <a:bodyPr wrap="square" rtlCol="0">
            <a:spAutoFit/>
          </a:bodyPr>
          <a:lstStyle/>
          <a:p>
            <a:r>
              <a:rPr lang="fr-CA" sz="2000" b="1" dirty="0">
                <a:solidFill>
                  <a:srgbClr val="002060"/>
                </a:solidFill>
              </a:rPr>
              <a:t>Nombre de buses</a:t>
            </a:r>
          </a:p>
        </p:txBody>
      </p:sp>
      <p:sp>
        <p:nvSpPr>
          <p:cNvPr id="18" name="TextBox 17"/>
          <p:cNvSpPr txBox="1"/>
          <p:nvPr/>
        </p:nvSpPr>
        <p:spPr>
          <a:xfrm>
            <a:off x="6546175" y="5972904"/>
            <a:ext cx="4807625" cy="400110"/>
          </a:xfrm>
          <a:prstGeom prst="rect">
            <a:avLst/>
          </a:prstGeom>
          <a:noFill/>
        </p:spPr>
        <p:txBody>
          <a:bodyPr wrap="square" rtlCol="0">
            <a:spAutoFit/>
          </a:bodyPr>
          <a:lstStyle/>
          <a:p>
            <a:r>
              <a:rPr lang="fr-CA" sz="2000" b="1" dirty="0">
                <a:solidFill>
                  <a:srgbClr val="002060"/>
                </a:solidFill>
                <a:latin typeface="+mj-lt"/>
              </a:rPr>
              <a:t>Distance entre buses </a:t>
            </a:r>
            <a:r>
              <a:rPr lang="fr-CA" sz="2000" b="1" dirty="0">
                <a:solidFill>
                  <a:srgbClr val="002060"/>
                </a:solidFill>
                <a:latin typeface="+mj-lt"/>
                <a:cs typeface="Calibri"/>
              </a:rPr>
              <a:t> ≤  dist. entre tubes</a:t>
            </a:r>
            <a:endParaRPr lang="fr-CA" sz="2000" b="1" dirty="0">
              <a:solidFill>
                <a:srgbClr val="002060"/>
              </a:solidFill>
              <a:latin typeface="+mj-lt"/>
            </a:endParaRPr>
          </a:p>
        </p:txBody>
      </p:sp>
      <p:sp>
        <p:nvSpPr>
          <p:cNvPr id="14" name="Left-Right Arrow 13"/>
          <p:cNvSpPr/>
          <p:nvPr/>
        </p:nvSpPr>
        <p:spPr>
          <a:xfrm rot="21190138">
            <a:off x="9339429" y="3148912"/>
            <a:ext cx="2165610" cy="714380"/>
          </a:xfrm>
          <a:prstGeom prst="lef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rot="21297126">
            <a:off x="9328025" y="2472064"/>
            <a:ext cx="2598938" cy="707886"/>
          </a:xfrm>
          <a:prstGeom prst="rect">
            <a:avLst/>
          </a:prstGeom>
          <a:noFill/>
        </p:spPr>
        <p:txBody>
          <a:bodyPr wrap="square" rtlCol="0">
            <a:spAutoFit/>
          </a:bodyPr>
          <a:lstStyle/>
          <a:p>
            <a:r>
              <a:rPr lang="fr-CA" sz="2000" b="1" dirty="0">
                <a:solidFill>
                  <a:srgbClr val="002060"/>
                </a:solidFill>
              </a:rPr>
              <a:t>Prochain obstacle/composante</a:t>
            </a:r>
            <a:endParaRPr lang="en-CA" sz="2000" b="1" dirty="0">
              <a:solidFill>
                <a:srgbClr val="002060"/>
              </a:solidFill>
            </a:endParaRPr>
          </a:p>
        </p:txBody>
      </p:sp>
      <p:sp>
        <p:nvSpPr>
          <p:cNvPr id="23" name="TextBox 22"/>
          <p:cNvSpPr txBox="1"/>
          <p:nvPr/>
        </p:nvSpPr>
        <p:spPr>
          <a:xfrm>
            <a:off x="868294" y="1857114"/>
            <a:ext cx="5029943" cy="461665"/>
          </a:xfrm>
          <a:prstGeom prst="rect">
            <a:avLst/>
          </a:prstGeom>
          <a:noFill/>
        </p:spPr>
        <p:txBody>
          <a:bodyPr wrap="square" rtlCol="0">
            <a:spAutoFit/>
          </a:bodyPr>
          <a:lstStyle/>
          <a:p>
            <a:r>
              <a:rPr lang="fr-CA" sz="2400" dirty="0"/>
              <a:t>2 paramètres, le 3</a:t>
            </a:r>
            <a:r>
              <a:rPr lang="fr-CA" sz="2400" baseline="30000" dirty="0"/>
              <a:t>ème</a:t>
            </a:r>
            <a:r>
              <a:rPr lang="fr-CA" sz="2400" dirty="0"/>
              <a:t> sera résultant</a:t>
            </a:r>
            <a:endParaRPr lang="en-CA" sz="2400" dirty="0"/>
          </a:p>
        </p:txBody>
      </p:sp>
      <p:sp>
        <p:nvSpPr>
          <p:cNvPr id="5" name="Slide Number Placeholder 4">
            <a:extLst>
              <a:ext uri="{FF2B5EF4-FFF2-40B4-BE49-F238E27FC236}">
                <a16:creationId xmlns:a16="http://schemas.microsoft.com/office/drawing/2014/main" xmlns="" id="{9220AA5C-DE48-4373-AD1F-9039DF6AFDE2}"/>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23</a:t>
            </a:fld>
            <a:endParaRPr lang="en-US" sz="1000">
              <a:solidFill>
                <a:schemeClr val="bg2">
                  <a:shade val="50000"/>
                </a:schemeClr>
              </a:solidFill>
            </a:endParaRPr>
          </a:p>
        </p:txBody>
      </p:sp>
      <p:sp>
        <p:nvSpPr>
          <p:cNvPr id="7" name="Title 6">
            <a:extLst>
              <a:ext uri="{FF2B5EF4-FFF2-40B4-BE49-F238E27FC236}">
                <a16:creationId xmlns:a16="http://schemas.microsoft.com/office/drawing/2014/main" xmlns="" id="{3FED3F2C-4289-4861-AEB2-47F7F84FC789}"/>
              </a:ext>
            </a:extLst>
          </p:cNvPr>
          <p:cNvSpPr>
            <a:spLocks noGrp="1"/>
          </p:cNvSpPr>
          <p:nvPr>
            <p:ph type="title"/>
          </p:nvPr>
        </p:nvSpPr>
        <p:spPr/>
        <p:txBody>
          <a:bodyPr/>
          <a:lstStyle/>
          <a:p>
            <a:r>
              <a:rPr lang="en-CA" b="1" dirty="0" err="1">
                <a:solidFill>
                  <a:srgbClr val="008ED6"/>
                </a:solidFill>
              </a:rPr>
              <a:t>Paramètres</a:t>
            </a:r>
            <a:r>
              <a:rPr lang="en-CA" b="1" dirty="0">
                <a:solidFill>
                  <a:srgbClr val="008ED6"/>
                </a:solidFill>
              </a:rPr>
              <a:t> de conception </a:t>
            </a:r>
            <a:r>
              <a:rPr lang="en-CA" b="1" dirty="0" err="1">
                <a:solidFill>
                  <a:srgbClr val="008ED6"/>
                </a:solidFill>
              </a:rPr>
              <a:t>d’une</a:t>
            </a:r>
            <a:r>
              <a:rPr lang="en-CA" b="1" dirty="0">
                <a:solidFill>
                  <a:srgbClr val="008ED6"/>
                </a:solidFill>
              </a:rPr>
              <a:t> </a:t>
            </a:r>
            <a:r>
              <a:rPr lang="en-CA" b="1" dirty="0" err="1">
                <a:solidFill>
                  <a:srgbClr val="008ED6"/>
                </a:solidFill>
              </a:rPr>
              <a:t>rampe</a:t>
            </a:r>
            <a:endParaRPr lang="en-CA" b="1" dirty="0">
              <a:solidFill>
                <a:srgbClr val="008ED6"/>
              </a:solidFill>
            </a:endParaRPr>
          </a:p>
        </p:txBody>
      </p:sp>
      <p:sp>
        <p:nvSpPr>
          <p:cNvPr id="8" name="Isosceles Triangle 7">
            <a:extLst>
              <a:ext uri="{FF2B5EF4-FFF2-40B4-BE49-F238E27FC236}">
                <a16:creationId xmlns:a16="http://schemas.microsoft.com/office/drawing/2014/main" xmlns="" id="{B81FFF00-C5C7-490C-A56A-98FC40486AFC}"/>
              </a:ext>
            </a:extLst>
          </p:cNvPr>
          <p:cNvSpPr/>
          <p:nvPr/>
        </p:nvSpPr>
        <p:spPr>
          <a:xfrm>
            <a:off x="1371219" y="2890406"/>
            <a:ext cx="3003284" cy="2754196"/>
          </a:xfrm>
          <a:prstGeom prst="triangle">
            <a:avLst/>
          </a:prstGeom>
          <a:noFill/>
          <a:ln w="120650">
            <a:solidFill>
              <a:srgbClr val="008E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xmlns="" id="{CFC4A2F4-14D8-4C60-BC1F-6A863B026F73}"/>
              </a:ext>
            </a:extLst>
          </p:cNvPr>
          <p:cNvSpPr/>
          <p:nvPr/>
        </p:nvSpPr>
        <p:spPr>
          <a:xfrm rot="17916095">
            <a:off x="235155" y="3994991"/>
            <a:ext cx="3103039" cy="400110"/>
          </a:xfrm>
          <a:prstGeom prst="rect">
            <a:avLst/>
          </a:prstGeom>
        </p:spPr>
        <p:txBody>
          <a:bodyPr wrap="square">
            <a:spAutoFit/>
          </a:bodyPr>
          <a:lstStyle/>
          <a:p>
            <a:pPr algn="ctr"/>
            <a:r>
              <a:rPr lang="fr-CA" sz="2000" b="1" dirty="0">
                <a:solidFill>
                  <a:srgbClr val="008ED6"/>
                </a:solidFill>
              </a:rPr>
              <a:t>1 - Charge: </a:t>
            </a:r>
            <a:r>
              <a:rPr lang="el-GR" sz="2000" b="1" dirty="0">
                <a:solidFill>
                  <a:srgbClr val="008ED6"/>
                </a:solidFill>
              </a:rPr>
              <a:t>Δ</a:t>
            </a:r>
            <a:r>
              <a:rPr lang="fr-CA" sz="2000" b="1" dirty="0">
                <a:solidFill>
                  <a:srgbClr val="008ED6"/>
                </a:solidFill>
              </a:rPr>
              <a:t>%HR</a:t>
            </a:r>
          </a:p>
        </p:txBody>
      </p:sp>
      <p:sp>
        <p:nvSpPr>
          <p:cNvPr id="10" name="Rectangle 9">
            <a:extLst>
              <a:ext uri="{FF2B5EF4-FFF2-40B4-BE49-F238E27FC236}">
                <a16:creationId xmlns:a16="http://schemas.microsoft.com/office/drawing/2014/main" xmlns="" id="{11A8CDC2-97BF-4B9B-85AD-A0954AC07490}"/>
              </a:ext>
            </a:extLst>
          </p:cNvPr>
          <p:cNvSpPr/>
          <p:nvPr/>
        </p:nvSpPr>
        <p:spPr>
          <a:xfrm>
            <a:off x="1289515" y="5745753"/>
            <a:ext cx="3275440" cy="369332"/>
          </a:xfrm>
          <a:prstGeom prst="rect">
            <a:avLst/>
          </a:prstGeom>
        </p:spPr>
        <p:txBody>
          <a:bodyPr wrap="square">
            <a:spAutoFit/>
          </a:bodyPr>
          <a:lstStyle/>
          <a:p>
            <a:pPr algn="ctr"/>
            <a:r>
              <a:rPr lang="fr-CA" b="1" dirty="0">
                <a:solidFill>
                  <a:srgbClr val="C00000"/>
                </a:solidFill>
              </a:rPr>
              <a:t>3 - DNM requise ou résultante</a:t>
            </a:r>
          </a:p>
        </p:txBody>
      </p:sp>
      <p:sp>
        <p:nvSpPr>
          <p:cNvPr id="26" name="Rectangle 25">
            <a:extLst>
              <a:ext uri="{FF2B5EF4-FFF2-40B4-BE49-F238E27FC236}">
                <a16:creationId xmlns:a16="http://schemas.microsoft.com/office/drawing/2014/main" xmlns="" id="{6F4A91F9-5636-4C4C-B2ED-0ACE0AC59D08}"/>
              </a:ext>
            </a:extLst>
          </p:cNvPr>
          <p:cNvSpPr/>
          <p:nvPr/>
        </p:nvSpPr>
        <p:spPr>
          <a:xfrm rot="3745862">
            <a:off x="1979960" y="3924544"/>
            <a:ext cx="3865355" cy="400110"/>
          </a:xfrm>
          <a:prstGeom prst="rect">
            <a:avLst/>
          </a:prstGeom>
        </p:spPr>
        <p:txBody>
          <a:bodyPr wrap="square">
            <a:spAutoFit/>
          </a:bodyPr>
          <a:lstStyle/>
          <a:p>
            <a:pPr algn="ctr"/>
            <a:r>
              <a:rPr lang="en-CA" sz="2000" b="1" dirty="0">
                <a:solidFill>
                  <a:schemeClr val="accent6">
                    <a:lumMod val="75000"/>
                  </a:schemeClr>
                </a:solidFill>
              </a:rPr>
              <a:t>2 – </a:t>
            </a:r>
            <a:r>
              <a:rPr lang="en-CA" sz="2000" b="1" dirty="0" err="1">
                <a:solidFill>
                  <a:schemeClr val="accent6">
                    <a:lumMod val="75000"/>
                  </a:schemeClr>
                </a:solidFill>
              </a:rPr>
              <a:t>Maillage</a:t>
            </a:r>
            <a:r>
              <a:rPr lang="en-CA" sz="2000" b="1" dirty="0">
                <a:solidFill>
                  <a:schemeClr val="accent6">
                    <a:lumMod val="75000"/>
                  </a:schemeClr>
                </a:solidFill>
              </a:rPr>
              <a:t> (</a:t>
            </a:r>
            <a:r>
              <a:rPr lang="en-CA" sz="2000" b="1" dirty="0" err="1">
                <a:solidFill>
                  <a:schemeClr val="accent6">
                    <a:lumMod val="75000"/>
                  </a:schemeClr>
                </a:solidFill>
              </a:rPr>
              <a:t>nb</a:t>
            </a:r>
            <a:r>
              <a:rPr lang="en-CA" sz="2000" b="1" dirty="0">
                <a:solidFill>
                  <a:schemeClr val="accent6">
                    <a:lumMod val="75000"/>
                  </a:schemeClr>
                </a:solidFill>
              </a:rPr>
              <a:t> buses &amp; tubes)</a:t>
            </a:r>
            <a:endParaRPr lang="fr-CA" sz="2000" b="1" dirty="0">
              <a:solidFill>
                <a:schemeClr val="accent6">
                  <a:lumMod val="75000"/>
                </a:schemeClr>
              </a:solidFill>
            </a:endParaRPr>
          </a:p>
        </p:txBody>
      </p:sp>
      <p:pic>
        <p:nvPicPr>
          <p:cNvPr id="21" name="Picture 2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86812" y="4287406"/>
            <a:ext cx="1372097" cy="1287263"/>
          </a:xfrm>
          <a:prstGeom prst="rect">
            <a:avLst/>
          </a:prstGeom>
        </p:spPr>
      </p:pic>
    </p:spTree>
    <p:extLst>
      <p:ext uri="{BB962C8B-B14F-4D97-AF65-F5344CB8AC3E}">
        <p14:creationId xmlns:p14="http://schemas.microsoft.com/office/powerpoint/2010/main" xmlns="" val="832299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3046" y="5315079"/>
            <a:ext cx="7129443" cy="11382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16280" y="3594617"/>
            <a:ext cx="3096344" cy="2786711"/>
          </a:xfrm>
          <a:prstGeom prst="rect">
            <a:avLst/>
          </a:prstGeom>
        </p:spPr>
      </p:pic>
      <p:sp>
        <p:nvSpPr>
          <p:cNvPr id="4" name="Slide Number Placeholder 3">
            <a:extLst>
              <a:ext uri="{FF2B5EF4-FFF2-40B4-BE49-F238E27FC236}">
                <a16:creationId xmlns:a16="http://schemas.microsoft.com/office/drawing/2014/main" xmlns="" id="{46EC4E21-392C-490C-B19D-00DFF22B7EF8}"/>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24</a:t>
            </a:fld>
            <a:endParaRPr lang="en-US" sz="1000">
              <a:solidFill>
                <a:schemeClr val="bg2">
                  <a:shade val="50000"/>
                </a:schemeClr>
              </a:solidFill>
            </a:endParaRPr>
          </a:p>
        </p:txBody>
      </p:sp>
      <p:sp>
        <p:nvSpPr>
          <p:cNvPr id="8" name="Title 7">
            <a:extLst>
              <a:ext uri="{FF2B5EF4-FFF2-40B4-BE49-F238E27FC236}">
                <a16:creationId xmlns:a16="http://schemas.microsoft.com/office/drawing/2014/main" xmlns="" id="{61968110-C14B-4E2E-876C-8C8145397343}"/>
              </a:ext>
            </a:extLst>
          </p:cNvPr>
          <p:cNvSpPr>
            <a:spLocks noGrp="1"/>
          </p:cNvSpPr>
          <p:nvPr>
            <p:ph type="title"/>
          </p:nvPr>
        </p:nvSpPr>
        <p:spPr/>
        <p:txBody>
          <a:bodyPr/>
          <a:lstStyle/>
          <a:p>
            <a:r>
              <a:rPr lang="en-CA" b="1" dirty="0">
                <a:solidFill>
                  <a:srgbClr val="0070C0"/>
                </a:solidFill>
              </a:rPr>
              <a:t>Fait </a:t>
            </a:r>
            <a:r>
              <a:rPr lang="en-CA" b="1" dirty="0" err="1">
                <a:solidFill>
                  <a:srgbClr val="0070C0"/>
                </a:solidFill>
              </a:rPr>
              <a:t>vécu</a:t>
            </a:r>
            <a:r>
              <a:rPr lang="en-CA" b="1" dirty="0">
                <a:solidFill>
                  <a:srgbClr val="0070C0"/>
                </a:solidFill>
              </a:rPr>
              <a:t> – </a:t>
            </a:r>
            <a:r>
              <a:rPr lang="en-CA" b="1" dirty="0" err="1">
                <a:solidFill>
                  <a:srgbClr val="0070C0"/>
                </a:solidFill>
              </a:rPr>
              <a:t>une</a:t>
            </a:r>
            <a:r>
              <a:rPr lang="en-CA" b="1" dirty="0">
                <a:solidFill>
                  <a:srgbClr val="0070C0"/>
                </a:solidFill>
              </a:rPr>
              <a:t> </a:t>
            </a:r>
            <a:r>
              <a:rPr lang="en-CA" b="1" dirty="0" err="1">
                <a:solidFill>
                  <a:srgbClr val="0070C0"/>
                </a:solidFill>
              </a:rPr>
              <a:t>école</a:t>
            </a:r>
            <a:r>
              <a:rPr lang="en-CA" b="1" dirty="0">
                <a:solidFill>
                  <a:srgbClr val="0070C0"/>
                </a:solidFill>
              </a:rPr>
              <a:t> </a:t>
            </a:r>
            <a:r>
              <a:rPr lang="en-CA" b="1" dirty="0" err="1">
                <a:solidFill>
                  <a:srgbClr val="0070C0"/>
                </a:solidFill>
              </a:rPr>
              <a:t>près</a:t>
            </a:r>
            <a:r>
              <a:rPr lang="en-CA" b="1" dirty="0">
                <a:solidFill>
                  <a:srgbClr val="0070C0"/>
                </a:solidFill>
              </a:rPr>
              <a:t> de chez nous</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3392" y="1484784"/>
            <a:ext cx="7691884" cy="3997283"/>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cap="flat"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pic>
      <p:sp>
        <p:nvSpPr>
          <p:cNvPr id="12" name="TextBox 11"/>
          <p:cNvSpPr txBox="1"/>
          <p:nvPr/>
        </p:nvSpPr>
        <p:spPr>
          <a:xfrm>
            <a:off x="263352" y="1340768"/>
            <a:ext cx="1270048" cy="954107"/>
          </a:xfrm>
          <a:prstGeom prst="rect">
            <a:avLst/>
          </a:prstGeom>
          <a:noFill/>
        </p:spPr>
        <p:txBody>
          <a:bodyPr wrap="square" rtlCol="0">
            <a:spAutoFit/>
          </a:bodyPr>
          <a:lstStyle/>
          <a:p>
            <a:r>
              <a:rPr lang="fr-CA" sz="2800" b="1" dirty="0" smtClean="0">
                <a:solidFill>
                  <a:srgbClr val="002060"/>
                </a:solidFill>
              </a:rPr>
              <a:t>-23°C / 50%HR</a:t>
            </a:r>
            <a:endParaRPr lang="fr-CA" sz="2800" b="1" dirty="0">
              <a:solidFill>
                <a:srgbClr val="002060"/>
              </a:solidFill>
            </a:endParaRPr>
          </a:p>
        </p:txBody>
      </p:sp>
      <p:sp>
        <p:nvSpPr>
          <p:cNvPr id="13" name="TextBox 12"/>
          <p:cNvSpPr txBox="1"/>
          <p:nvPr/>
        </p:nvSpPr>
        <p:spPr>
          <a:xfrm>
            <a:off x="3120552" y="4297417"/>
            <a:ext cx="1463279" cy="954107"/>
          </a:xfrm>
          <a:prstGeom prst="rect">
            <a:avLst/>
          </a:prstGeom>
          <a:noFill/>
        </p:spPr>
        <p:txBody>
          <a:bodyPr wrap="square" rtlCol="0">
            <a:spAutoFit/>
          </a:bodyPr>
          <a:lstStyle/>
          <a:p>
            <a:pPr algn="ctr"/>
            <a:r>
              <a:rPr lang="fr-CA" sz="2800" b="1" dirty="0" smtClean="0">
                <a:solidFill>
                  <a:schemeClr val="accent2">
                    <a:lumMod val="50000"/>
                  </a:schemeClr>
                </a:solidFill>
              </a:rPr>
              <a:t>21°C / 40%HR</a:t>
            </a:r>
            <a:endParaRPr lang="fr-CA" sz="2800" b="1" dirty="0">
              <a:solidFill>
                <a:schemeClr val="accent2">
                  <a:lumMod val="50000"/>
                </a:schemeClr>
              </a:solidFill>
            </a:endParaRPr>
          </a:p>
        </p:txBody>
      </p:sp>
      <p:sp>
        <p:nvSpPr>
          <p:cNvPr id="14" name="TextBox 13"/>
          <p:cNvSpPr txBox="1"/>
          <p:nvPr/>
        </p:nvSpPr>
        <p:spPr>
          <a:xfrm>
            <a:off x="4947364" y="1916832"/>
            <a:ext cx="1836529" cy="523220"/>
          </a:xfrm>
          <a:prstGeom prst="rect">
            <a:avLst/>
          </a:prstGeom>
          <a:noFill/>
        </p:spPr>
        <p:txBody>
          <a:bodyPr wrap="square" rtlCol="0">
            <a:spAutoFit/>
          </a:bodyPr>
          <a:lstStyle/>
          <a:p>
            <a:r>
              <a:rPr lang="fr-CA" sz="2800" b="1" dirty="0" smtClean="0">
                <a:solidFill>
                  <a:schemeClr val="accent6">
                    <a:lumMod val="50000"/>
                  </a:schemeClr>
                </a:solidFill>
              </a:rPr>
              <a:t>14000PCM</a:t>
            </a:r>
            <a:endParaRPr lang="fr-CA" sz="2800" b="1" dirty="0">
              <a:solidFill>
                <a:schemeClr val="accent6">
                  <a:lumMod val="50000"/>
                </a:schemeClr>
              </a:solidFill>
            </a:endParaRPr>
          </a:p>
        </p:txBody>
      </p:sp>
      <p:sp>
        <p:nvSpPr>
          <p:cNvPr id="15" name="Cloud 14"/>
          <p:cNvSpPr/>
          <p:nvPr/>
        </p:nvSpPr>
        <p:spPr>
          <a:xfrm>
            <a:off x="2196128" y="1988840"/>
            <a:ext cx="1728192" cy="936104"/>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t>56%</a:t>
            </a:r>
            <a:endParaRPr lang="fr-CA" sz="3200" b="1" dirty="0"/>
          </a:p>
        </p:txBody>
      </p:sp>
      <p:sp>
        <p:nvSpPr>
          <p:cNvPr id="16" name="TextBox 15"/>
          <p:cNvSpPr txBox="1"/>
          <p:nvPr/>
        </p:nvSpPr>
        <p:spPr>
          <a:xfrm>
            <a:off x="8112224" y="2690917"/>
            <a:ext cx="3600400" cy="954107"/>
          </a:xfrm>
          <a:prstGeom prst="rect">
            <a:avLst/>
          </a:prstGeom>
          <a:noFill/>
        </p:spPr>
        <p:txBody>
          <a:bodyPr wrap="square" rtlCol="0">
            <a:spAutoFit/>
          </a:bodyPr>
          <a:lstStyle/>
          <a:p>
            <a:pPr algn="ctr"/>
            <a:r>
              <a:rPr lang="fr-CA" sz="2800" b="1" dirty="0" smtClean="0">
                <a:solidFill>
                  <a:srgbClr val="002060"/>
                </a:solidFill>
              </a:rPr>
              <a:t>Dimensions:</a:t>
            </a:r>
          </a:p>
          <a:p>
            <a:pPr algn="ctr"/>
            <a:r>
              <a:rPr lang="fr-CA" sz="2800" b="1" dirty="0" smtClean="0">
                <a:solidFill>
                  <a:srgbClr val="002060"/>
                </a:solidFill>
              </a:rPr>
              <a:t>48x48po [120x120cm]</a:t>
            </a:r>
            <a:endParaRPr lang="fr-CA" sz="2800" b="1" dirty="0">
              <a:solidFill>
                <a:srgbClr val="002060"/>
              </a:solidFill>
            </a:endParaRPr>
          </a:p>
        </p:txBody>
      </p:sp>
      <p:sp>
        <p:nvSpPr>
          <p:cNvPr id="17" name="TextBox 16"/>
          <p:cNvSpPr txBox="1"/>
          <p:nvPr/>
        </p:nvSpPr>
        <p:spPr>
          <a:xfrm>
            <a:off x="4947364" y="3193812"/>
            <a:ext cx="1836529" cy="523220"/>
          </a:xfrm>
          <a:prstGeom prst="rect">
            <a:avLst/>
          </a:prstGeom>
          <a:noFill/>
        </p:spPr>
        <p:txBody>
          <a:bodyPr wrap="square" rtlCol="0">
            <a:spAutoFit/>
          </a:bodyPr>
          <a:lstStyle/>
          <a:p>
            <a:r>
              <a:rPr lang="fr-CA" sz="2800" b="1" dirty="0" smtClean="0">
                <a:solidFill>
                  <a:schemeClr val="accent6">
                    <a:lumMod val="50000"/>
                  </a:schemeClr>
                </a:solidFill>
              </a:rPr>
              <a:t>6604l/s</a:t>
            </a:r>
            <a:endParaRPr lang="fr-CA" sz="2800" b="1" dirty="0">
              <a:solidFill>
                <a:schemeClr val="accent6">
                  <a:lumMod val="50000"/>
                </a:schemeClr>
              </a:solidFill>
            </a:endParaRPr>
          </a:p>
        </p:txBody>
      </p:sp>
      <p:sp>
        <p:nvSpPr>
          <p:cNvPr id="18" name="TextBox 17"/>
          <p:cNvSpPr txBox="1"/>
          <p:nvPr/>
        </p:nvSpPr>
        <p:spPr>
          <a:xfrm>
            <a:off x="8112224" y="1771655"/>
            <a:ext cx="3384376" cy="523220"/>
          </a:xfrm>
          <a:prstGeom prst="rect">
            <a:avLst/>
          </a:prstGeom>
          <a:noFill/>
        </p:spPr>
        <p:txBody>
          <a:bodyPr wrap="square" rtlCol="0">
            <a:spAutoFit/>
          </a:bodyPr>
          <a:lstStyle/>
          <a:p>
            <a:pPr algn="ctr"/>
            <a:r>
              <a:rPr lang="fr-CA" sz="2800" b="1" dirty="0" smtClean="0">
                <a:solidFill>
                  <a:srgbClr val="FF0000"/>
                </a:solidFill>
              </a:rPr>
              <a:t>DNM: 10po [254mm]</a:t>
            </a:r>
            <a:endParaRPr lang="fr-CA" sz="2800" b="1" dirty="0">
              <a:solidFill>
                <a:srgbClr val="FF0000"/>
              </a:solidFill>
            </a:endParaRPr>
          </a:p>
        </p:txBody>
      </p:sp>
    </p:spTree>
    <p:extLst>
      <p:ext uri="{BB962C8B-B14F-4D97-AF65-F5344CB8AC3E}">
        <p14:creationId xmlns:p14="http://schemas.microsoft.com/office/powerpoint/2010/main" xmlns="" val="2280995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31792928"/>
              </p:ext>
            </p:extLst>
          </p:nvPr>
        </p:nvGraphicFramePr>
        <p:xfrm>
          <a:off x="991972" y="1412773"/>
          <a:ext cx="10936675" cy="4483690"/>
        </p:xfrm>
        <a:graphic>
          <a:graphicData uri="http://schemas.openxmlformats.org/drawingml/2006/table">
            <a:tbl>
              <a:tblPr>
                <a:tableStyleId>{BC89EF96-8CEA-46FF-86C4-4CE0E7609802}</a:tableStyleId>
              </a:tblPr>
              <a:tblGrid>
                <a:gridCol w="1276966">
                  <a:extLst>
                    <a:ext uri="{9D8B030D-6E8A-4147-A177-3AD203B41FA5}">
                      <a16:colId xmlns:a16="http://schemas.microsoft.com/office/drawing/2014/main" xmlns="" val="20000"/>
                    </a:ext>
                  </a:extLst>
                </a:gridCol>
                <a:gridCol w="1669879">
                  <a:extLst>
                    <a:ext uri="{9D8B030D-6E8A-4147-A177-3AD203B41FA5}">
                      <a16:colId xmlns:a16="http://schemas.microsoft.com/office/drawing/2014/main" xmlns="" val="20001"/>
                    </a:ext>
                  </a:extLst>
                </a:gridCol>
                <a:gridCol w="2553936">
                  <a:extLst>
                    <a:ext uri="{9D8B030D-6E8A-4147-A177-3AD203B41FA5}">
                      <a16:colId xmlns:a16="http://schemas.microsoft.com/office/drawing/2014/main" xmlns="" val="20002"/>
                    </a:ext>
                  </a:extLst>
                </a:gridCol>
                <a:gridCol w="2750392">
                  <a:extLst>
                    <a:ext uri="{9D8B030D-6E8A-4147-A177-3AD203B41FA5}">
                      <a16:colId xmlns:a16="http://schemas.microsoft.com/office/drawing/2014/main" xmlns="" val="20003"/>
                    </a:ext>
                  </a:extLst>
                </a:gridCol>
                <a:gridCol w="2685502">
                  <a:extLst>
                    <a:ext uri="{9D8B030D-6E8A-4147-A177-3AD203B41FA5}">
                      <a16:colId xmlns:a16="http://schemas.microsoft.com/office/drawing/2014/main" xmlns="" val="20004"/>
                    </a:ext>
                  </a:extLst>
                </a:gridCol>
              </a:tblGrid>
              <a:tr h="544383">
                <a:tc rowSpan="2" gridSpan="2">
                  <a:txBody>
                    <a:bodyPr/>
                    <a:lstStyle/>
                    <a:p>
                      <a:pPr algn="ctr" fontAlgn="t"/>
                      <a:r>
                        <a:rPr lang="en-CA" sz="2800" u="none" strike="noStrike" dirty="0">
                          <a:solidFill>
                            <a:srgbClr val="002060"/>
                          </a:solidFill>
                          <a:latin typeface="+mn-lt"/>
                        </a:rPr>
                        <a:t>Air </a:t>
                      </a:r>
                      <a:r>
                        <a:rPr lang="en-CA" sz="2800" u="none" strike="noStrike" dirty="0" err="1">
                          <a:solidFill>
                            <a:srgbClr val="002060"/>
                          </a:solidFill>
                          <a:latin typeface="+mn-lt"/>
                        </a:rPr>
                        <a:t>extérieur</a:t>
                      </a:r>
                      <a:r>
                        <a:rPr lang="en-CA" sz="2800" u="none" strike="noStrike" dirty="0">
                          <a:solidFill>
                            <a:srgbClr val="002060"/>
                          </a:solidFill>
                          <a:latin typeface="+mn-lt"/>
                        </a:rPr>
                        <a:t> </a:t>
                      </a:r>
                      <a:br>
                        <a:rPr lang="en-CA" sz="2800" u="none" strike="noStrike" dirty="0">
                          <a:solidFill>
                            <a:srgbClr val="002060"/>
                          </a:solidFill>
                          <a:latin typeface="+mn-lt"/>
                        </a:rPr>
                      </a:br>
                      <a:r>
                        <a:rPr lang="en-CA" sz="2800" u="none" strike="noStrike" dirty="0">
                          <a:solidFill>
                            <a:srgbClr val="002060"/>
                          </a:solidFill>
                          <a:latin typeface="+mn-lt"/>
                        </a:rPr>
                        <a:t>conditions &amp;</a:t>
                      </a:r>
                      <a:r>
                        <a:rPr lang="en-CA" sz="2800" u="none" strike="noStrike" baseline="0" dirty="0">
                          <a:solidFill>
                            <a:srgbClr val="002060"/>
                          </a:solidFill>
                          <a:latin typeface="+mn-lt"/>
                        </a:rPr>
                        <a:t> %</a:t>
                      </a:r>
                      <a:endParaRPr lang="en-CA" sz="2800" b="1" i="0" u="none" strike="noStrike" dirty="0">
                        <a:solidFill>
                          <a:srgbClr val="002060"/>
                        </a:solidFill>
                        <a:latin typeface="+mn-lt"/>
                      </a:endParaRPr>
                    </a:p>
                  </a:txBody>
                  <a:tcPr marL="9525" marR="9525" marT="9525" marB="0" anchor="ctr"/>
                </a:tc>
                <a:tc rowSpan="2" hMerge="1">
                  <a:txBody>
                    <a:bodyPr/>
                    <a:lstStyle/>
                    <a:p>
                      <a:pPr algn="ctr" fontAlgn="t"/>
                      <a:endParaRPr lang="en-CA" sz="1600" b="1" i="0" u="none" strike="noStrike" dirty="0">
                        <a:solidFill>
                          <a:srgbClr val="002060"/>
                        </a:solidFill>
                        <a:latin typeface="Arial"/>
                      </a:endParaRPr>
                    </a:p>
                  </a:txBody>
                  <a:tcPr marL="9525" marR="9525" marT="9525" marB="0" anchor="ctr"/>
                </a:tc>
                <a:tc gridSpan="3">
                  <a:txBody>
                    <a:bodyPr/>
                    <a:lstStyle/>
                    <a:p>
                      <a:pPr algn="ctr" rtl="0" fontAlgn="t"/>
                      <a:r>
                        <a:rPr lang="en-CA" sz="2800" u="none" strike="noStrike" dirty="0">
                          <a:solidFill>
                            <a:schemeClr val="bg2">
                              <a:lumMod val="25000"/>
                            </a:schemeClr>
                          </a:solidFill>
                          <a:latin typeface="+mn-lt"/>
                        </a:rPr>
                        <a:t>Charge</a:t>
                      </a:r>
                      <a:r>
                        <a:rPr lang="fr-CA" sz="2800" u="none" strike="noStrike" baseline="0" dirty="0">
                          <a:solidFill>
                            <a:schemeClr val="bg2">
                              <a:lumMod val="25000"/>
                            </a:schemeClr>
                          </a:solidFill>
                          <a:latin typeface="+mn-lt"/>
                        </a:rPr>
                        <a:t> humidification pour consigne pièce (21</a:t>
                      </a:r>
                      <a:r>
                        <a:rPr lang="en-CA" sz="2800" u="none" strike="noStrike" dirty="0">
                          <a:solidFill>
                            <a:schemeClr val="bg2">
                              <a:lumMod val="25000"/>
                            </a:schemeClr>
                          </a:solidFill>
                          <a:latin typeface="+mn-lt"/>
                        </a:rPr>
                        <a:t>º</a:t>
                      </a:r>
                      <a:r>
                        <a:rPr lang="fr-CA" sz="2800" u="none" strike="noStrike" baseline="0" dirty="0">
                          <a:solidFill>
                            <a:schemeClr val="bg2">
                              <a:lumMod val="25000"/>
                            </a:schemeClr>
                          </a:solidFill>
                          <a:latin typeface="+mn-lt"/>
                        </a:rPr>
                        <a:t>C, 70F)</a:t>
                      </a:r>
                    </a:p>
                  </a:txBody>
                  <a:tcPr marL="9525" marR="9525" marT="9525" marB="0" anchor="ct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xmlns="" val="10000"/>
                  </a:ext>
                </a:extLst>
              </a:tr>
              <a:tr h="493761">
                <a:tc gridSpan="2" vMerge="1">
                  <a:txBody>
                    <a:bodyPr/>
                    <a:lstStyle/>
                    <a:p>
                      <a:endParaRPr lang="fr-CA"/>
                    </a:p>
                  </a:txBody>
                  <a:tcPr/>
                </a:tc>
                <a:tc hMerge="1"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2800" b="1" u="none" strike="noStrike" dirty="0">
                          <a:solidFill>
                            <a:srgbClr val="C00000"/>
                          </a:solidFill>
                          <a:latin typeface="+mn-lt"/>
                        </a:rPr>
                        <a:t>30%HR *</a:t>
                      </a:r>
                      <a:endParaRPr lang="en-CA" sz="2800" b="1" i="0" u="none" strike="noStrike" dirty="0">
                        <a:solidFill>
                          <a:srgbClr val="C00000"/>
                        </a:solidFill>
                        <a:latin typeface="+mn-lt"/>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800" b="1" u="none" strike="noStrike" dirty="0">
                          <a:solidFill>
                            <a:srgbClr val="C00000"/>
                          </a:solidFill>
                          <a:latin typeface="+mn-lt"/>
                        </a:rPr>
                        <a:t>35%HR</a:t>
                      </a:r>
                      <a:endParaRPr lang="en-CA" sz="2800" b="1" i="0" u="none" strike="noStrike" dirty="0">
                        <a:solidFill>
                          <a:srgbClr val="C00000"/>
                        </a:solidFill>
                        <a:latin typeface="+mn-lt"/>
                      </a:endParaRPr>
                    </a:p>
                  </a:txBody>
                  <a:tcPr marL="9525" marR="9525" marT="9525" marB="0" anchor="ct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800" b="1" u="none" strike="noStrike" dirty="0">
                          <a:solidFill>
                            <a:srgbClr val="C00000"/>
                          </a:solidFill>
                          <a:latin typeface="+mn-lt"/>
                        </a:rPr>
                        <a:t>40%HR</a:t>
                      </a:r>
                      <a:endParaRPr lang="en-CA" sz="2800" b="1" i="0" u="none" strike="noStrike" dirty="0">
                        <a:solidFill>
                          <a:srgbClr val="C00000"/>
                        </a:solidFill>
                        <a:latin typeface="+mn-lt"/>
                      </a:endParaRPr>
                    </a:p>
                  </a:txBody>
                  <a:tcPr marL="9525" marR="9525" marT="9525" marB="0" anchor="ctr"/>
                </a:tc>
                <a:extLst>
                  <a:ext uri="{0D108BD9-81ED-4DB2-BD59-A6C34878D82A}">
                    <a16:rowId xmlns:a16="http://schemas.microsoft.com/office/drawing/2014/main" xmlns="" val="10001"/>
                  </a:ext>
                </a:extLst>
              </a:tr>
              <a:tr h="493761">
                <a:tc rowSpan="5">
                  <a:txBody>
                    <a:bodyPr/>
                    <a:lstStyle/>
                    <a:p>
                      <a:pPr algn="ctr" rtl="0" fontAlgn="t"/>
                      <a:r>
                        <a:rPr lang="en-CA" sz="2800" b="1" i="0" u="none" strike="noStrike" dirty="0">
                          <a:solidFill>
                            <a:srgbClr val="002060"/>
                          </a:solidFill>
                          <a:latin typeface="+mn-lt"/>
                        </a:rPr>
                        <a:t>-23ºC</a:t>
                      </a:r>
                    </a:p>
                    <a:p>
                      <a:pPr algn="ctr" rtl="0" fontAlgn="t"/>
                      <a:r>
                        <a:rPr lang="en-CA" sz="2800" b="1" i="0" u="none" strike="noStrike" dirty="0">
                          <a:solidFill>
                            <a:srgbClr val="002060"/>
                          </a:solidFill>
                          <a:latin typeface="+mn-lt"/>
                        </a:rPr>
                        <a:t>50%HR</a:t>
                      </a:r>
                    </a:p>
                  </a:txBody>
                  <a:tcPr marL="9525" marR="9525" marT="9525" marB="0" anchor="ctr"/>
                </a:tc>
                <a:tc>
                  <a:txBody>
                    <a:bodyPr/>
                    <a:lstStyle/>
                    <a:p>
                      <a:pPr algn="ctr" rtl="0" fontAlgn="t"/>
                      <a:r>
                        <a:rPr lang="en-CA" sz="2800" b="1" u="none" strike="noStrike" smtClean="0">
                          <a:solidFill>
                            <a:srgbClr val="002060"/>
                          </a:solidFill>
                          <a:latin typeface="+mn-lt"/>
                        </a:rPr>
                        <a:t>100%</a:t>
                      </a:r>
                      <a:endParaRPr lang="en-CA" sz="2800" b="1"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278lb/h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328lb/h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379lb/h </a:t>
                      </a:r>
                      <a:endParaRPr lang="en-CA" sz="2800" b="0" i="0" u="none" strike="noStrike" dirty="0">
                        <a:solidFill>
                          <a:srgbClr val="002060"/>
                        </a:solidFill>
                        <a:latin typeface="+mn-lt"/>
                      </a:endParaRPr>
                    </a:p>
                  </a:txBody>
                  <a:tcPr marL="9525" marR="9525" marT="9525" marB="0" anchor="ctr"/>
                </a:tc>
                <a:extLst>
                  <a:ext uri="{0D108BD9-81ED-4DB2-BD59-A6C34878D82A}">
                    <a16:rowId xmlns:a16="http://schemas.microsoft.com/office/drawing/2014/main" xmlns="" val="10002"/>
                  </a:ext>
                </a:extLst>
              </a:tr>
              <a:tr h="493761">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2800" b="1" u="none" strike="noStrike" dirty="0">
                          <a:solidFill>
                            <a:srgbClr val="002060"/>
                          </a:solidFill>
                          <a:latin typeface="+mn-lt"/>
                        </a:rPr>
                        <a:t>75%</a:t>
                      </a:r>
                      <a:endParaRPr lang="en-CA" sz="2800" b="1"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208lb/h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246lb/h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283lb/h </a:t>
                      </a:r>
                      <a:endParaRPr lang="en-CA" sz="2800" b="0" i="0" u="none" strike="noStrike" dirty="0">
                        <a:solidFill>
                          <a:srgbClr val="002060"/>
                        </a:solidFill>
                        <a:latin typeface="+mn-lt"/>
                      </a:endParaRPr>
                    </a:p>
                  </a:txBody>
                  <a:tcPr marL="9525" marR="9525" marT="9525" marB="0" anchor="ctr"/>
                </a:tc>
                <a:extLst>
                  <a:ext uri="{0D108BD9-81ED-4DB2-BD59-A6C34878D82A}">
                    <a16:rowId xmlns:a16="http://schemas.microsoft.com/office/drawing/2014/main" xmlns="" val="10003"/>
                  </a:ext>
                </a:extLst>
              </a:tr>
              <a:tr h="493761">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2800" b="1" u="none" strike="noStrike" dirty="0" smtClean="0">
                          <a:solidFill>
                            <a:srgbClr val="002060"/>
                          </a:solidFill>
                          <a:latin typeface="+mn-lt"/>
                        </a:rPr>
                        <a:t>56%</a:t>
                      </a:r>
                      <a:endParaRPr lang="en-CA" sz="2800" b="1" i="0" u="none" strike="noStrike" dirty="0">
                        <a:solidFill>
                          <a:srgbClr val="002060"/>
                        </a:solidFill>
                        <a:latin typeface="+mn-lt"/>
                      </a:endParaRPr>
                    </a:p>
                  </a:txBody>
                  <a:tcPr marL="9525" marR="9525" marT="9525" marB="0" anchor="ctr"/>
                </a:tc>
                <a:tc>
                  <a:txBody>
                    <a:bodyPr/>
                    <a:lstStyle/>
                    <a:p>
                      <a:pPr algn="ctr" rtl="0" fontAlgn="t"/>
                      <a:r>
                        <a:rPr lang="en-CA" sz="2800" b="1" u="none" strike="noStrike" dirty="0">
                          <a:solidFill>
                            <a:srgbClr val="0070C0"/>
                          </a:solidFill>
                          <a:latin typeface="+mn-lt"/>
                        </a:rPr>
                        <a:t>156lb/h</a:t>
                      </a:r>
                      <a:endParaRPr lang="en-CA" sz="2800" b="1" i="0" u="none" strike="noStrike" dirty="0">
                        <a:solidFill>
                          <a:srgbClr val="0070C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185lb/h</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b="1" u="none" strike="noStrike" dirty="0">
                          <a:solidFill>
                            <a:srgbClr val="C00000"/>
                          </a:solidFill>
                          <a:latin typeface="+mn-lt"/>
                        </a:rPr>
                        <a:t>213lb/h</a:t>
                      </a:r>
                      <a:endParaRPr lang="en-CA" sz="2800" b="1" i="0" u="none" strike="noStrike" dirty="0">
                        <a:solidFill>
                          <a:srgbClr val="C00000"/>
                        </a:solidFill>
                        <a:latin typeface="+mn-lt"/>
                      </a:endParaRPr>
                    </a:p>
                  </a:txBody>
                  <a:tcPr marL="9525" marR="9525" marT="9525" marB="0" anchor="ctr"/>
                </a:tc>
                <a:extLst>
                  <a:ext uri="{0D108BD9-81ED-4DB2-BD59-A6C34878D82A}">
                    <a16:rowId xmlns:a16="http://schemas.microsoft.com/office/drawing/2014/main" xmlns="" val="10004"/>
                  </a:ext>
                </a:extLst>
              </a:tr>
              <a:tr h="493761">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2800" b="1" u="none" strike="noStrike" dirty="0">
                          <a:solidFill>
                            <a:srgbClr val="002060"/>
                          </a:solidFill>
                          <a:latin typeface="+mn-lt"/>
                        </a:rPr>
                        <a:t>50%</a:t>
                      </a:r>
                      <a:endParaRPr lang="en-CA" sz="2800" b="1" i="0" u="none" strike="noStrike" dirty="0">
                        <a:solidFill>
                          <a:srgbClr val="002060"/>
                        </a:solidFill>
                        <a:latin typeface="+mn-lt"/>
                      </a:endParaRPr>
                    </a:p>
                  </a:txBody>
                  <a:tcPr marL="9525" marR="9525" marT="9525" marB="0" anchor="ctr"/>
                </a:tc>
                <a:tc>
                  <a:txBody>
                    <a:bodyPr/>
                    <a:lstStyle/>
                    <a:p>
                      <a:pPr algn="ctr" rtl="0" fontAlgn="t"/>
                      <a:r>
                        <a:rPr lang="en-CA" sz="2800" u="none" strike="noStrike">
                          <a:solidFill>
                            <a:srgbClr val="002060"/>
                          </a:solidFill>
                          <a:latin typeface="+mn-lt"/>
                        </a:rPr>
                        <a:t>138lb/h </a:t>
                      </a:r>
                      <a:endParaRPr lang="en-CA" sz="2800" b="0" i="0" u="none" strike="noStrike">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164lb/h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188lb/h </a:t>
                      </a:r>
                      <a:endParaRPr lang="en-CA" sz="2800" b="0" i="0" u="none" strike="noStrike" dirty="0">
                        <a:solidFill>
                          <a:srgbClr val="002060"/>
                        </a:solidFill>
                        <a:latin typeface="+mn-lt"/>
                      </a:endParaRPr>
                    </a:p>
                  </a:txBody>
                  <a:tcPr marL="9525" marR="9525" marT="9525" marB="0" anchor="ctr"/>
                </a:tc>
                <a:extLst>
                  <a:ext uri="{0D108BD9-81ED-4DB2-BD59-A6C34878D82A}">
                    <a16:rowId xmlns:a16="http://schemas.microsoft.com/office/drawing/2014/main" xmlns="" val="10005"/>
                  </a:ext>
                </a:extLst>
              </a:tr>
              <a:tr h="493761">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2800" b="1" u="none" strike="noStrike" dirty="0">
                          <a:solidFill>
                            <a:srgbClr val="002060"/>
                          </a:solidFill>
                          <a:latin typeface="+mn-lt"/>
                        </a:rPr>
                        <a:t>30%</a:t>
                      </a:r>
                      <a:endParaRPr lang="en-CA" sz="2800" b="1" i="0" u="none" strike="noStrike" dirty="0">
                        <a:solidFill>
                          <a:srgbClr val="002060"/>
                        </a:solidFill>
                        <a:latin typeface="+mn-lt"/>
                      </a:endParaRPr>
                    </a:p>
                  </a:txBody>
                  <a:tcPr marL="9525" marR="9525" marT="9525" marB="0" anchor="ctr"/>
                </a:tc>
                <a:tc>
                  <a:txBody>
                    <a:bodyPr/>
                    <a:lstStyle/>
                    <a:p>
                      <a:pPr algn="ctr" rtl="0" fontAlgn="t"/>
                      <a:r>
                        <a:rPr lang="en-CA" sz="2800" b="0" u="none" strike="noStrike" dirty="0">
                          <a:solidFill>
                            <a:schemeClr val="tx1"/>
                          </a:solidFill>
                          <a:latin typeface="+mn-lt"/>
                        </a:rPr>
                        <a:t>83lb/h</a:t>
                      </a:r>
                      <a:r>
                        <a:rPr lang="en-CA" sz="2800" b="1" u="none" strike="noStrike" dirty="0">
                          <a:solidFill>
                            <a:schemeClr val="accent3">
                              <a:lumMod val="50000"/>
                            </a:schemeClr>
                          </a:solidFill>
                          <a:latin typeface="+mn-lt"/>
                        </a:rPr>
                        <a:t> </a:t>
                      </a:r>
                      <a:endParaRPr lang="en-CA" sz="2800" b="1" i="0" u="none" strike="noStrike" dirty="0">
                        <a:solidFill>
                          <a:schemeClr val="accent3">
                            <a:lumMod val="50000"/>
                          </a:schemeClr>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98lb/h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b="1" u="none" strike="noStrike" dirty="0">
                          <a:solidFill>
                            <a:schemeClr val="accent6">
                              <a:lumMod val="75000"/>
                            </a:schemeClr>
                          </a:solidFill>
                          <a:latin typeface="+mn-lt"/>
                        </a:rPr>
                        <a:t>112lb/h </a:t>
                      </a:r>
                      <a:endParaRPr lang="en-CA" sz="2800" b="1" i="0" u="none" strike="noStrike" dirty="0">
                        <a:solidFill>
                          <a:schemeClr val="accent6">
                            <a:lumMod val="75000"/>
                          </a:schemeClr>
                        </a:solidFill>
                        <a:latin typeface="+mn-lt"/>
                      </a:endParaRPr>
                    </a:p>
                  </a:txBody>
                  <a:tcPr marL="9525" marR="9525" marT="9525" marB="0" anchor="ctr"/>
                </a:tc>
                <a:extLst>
                  <a:ext uri="{0D108BD9-81ED-4DB2-BD59-A6C34878D82A}">
                    <a16:rowId xmlns:a16="http://schemas.microsoft.com/office/drawing/2014/main" xmlns="" val="10006"/>
                  </a:ext>
                </a:extLst>
              </a:tr>
              <a:tr h="976741">
                <a:tc>
                  <a:txBody>
                    <a:bodyPr/>
                    <a:lstStyle/>
                    <a:p>
                      <a:pPr algn="ctr" rtl="0" fontAlgn="t"/>
                      <a:r>
                        <a:rPr lang="en-CA" sz="2800" b="1" i="0" u="none" strike="noStrike" dirty="0">
                          <a:solidFill>
                            <a:srgbClr val="002060"/>
                          </a:solidFill>
                          <a:latin typeface="+mn-lt"/>
                        </a:rPr>
                        <a:t>8ºC</a:t>
                      </a:r>
                    </a:p>
                    <a:p>
                      <a:pPr algn="ctr" rtl="0" fontAlgn="t"/>
                      <a:r>
                        <a:rPr lang="en-CA" sz="2800" b="1" i="0" u="none" strike="noStrike" dirty="0">
                          <a:solidFill>
                            <a:srgbClr val="002060"/>
                          </a:solidFill>
                          <a:latin typeface="+mn-lt"/>
                        </a:rPr>
                        <a:t>50%HR</a:t>
                      </a:r>
                    </a:p>
                  </a:txBody>
                  <a:tcPr marL="9525" marR="9525" marT="9525" marB="0" anchor="ctr"/>
                </a:tc>
                <a:tc>
                  <a:txBody>
                    <a:bodyPr/>
                    <a:lstStyle/>
                    <a:p>
                      <a:pPr algn="ctr" rtl="0" fontAlgn="t"/>
                      <a:r>
                        <a:rPr lang="en-CA" sz="2800" b="1" u="none" strike="noStrike" dirty="0" err="1">
                          <a:solidFill>
                            <a:srgbClr val="002060"/>
                          </a:solidFill>
                          <a:latin typeface="+mn-lt"/>
                        </a:rPr>
                        <a:t>Écono</a:t>
                      </a:r>
                      <a:r>
                        <a:rPr lang="en-CA" sz="2800" b="1" u="none" strike="noStrike" dirty="0">
                          <a:solidFill>
                            <a:srgbClr val="002060"/>
                          </a:solidFill>
                          <a:latin typeface="+mn-lt"/>
                        </a:rPr>
                        <a:t/>
                      </a:r>
                      <a:br>
                        <a:rPr lang="en-CA" sz="2800" b="1" u="none" strike="noStrike" dirty="0">
                          <a:solidFill>
                            <a:srgbClr val="002060"/>
                          </a:solidFill>
                          <a:latin typeface="+mn-lt"/>
                        </a:rPr>
                      </a:br>
                      <a:r>
                        <a:rPr lang="en-CA" sz="2800" b="1" u="none" strike="noStrike" dirty="0">
                          <a:solidFill>
                            <a:srgbClr val="002060"/>
                          </a:solidFill>
                          <a:latin typeface="+mn-lt"/>
                        </a:rPr>
                        <a:t>(60%)</a:t>
                      </a:r>
                    </a:p>
                  </a:txBody>
                  <a:tcPr marL="9525" marR="9525" marT="9525" marB="0" anchor="ctr"/>
                </a:tc>
                <a:tc>
                  <a:txBody>
                    <a:bodyPr/>
                    <a:lstStyle/>
                    <a:p>
                      <a:pPr algn="ctr" rtl="0" fontAlgn="t"/>
                      <a:r>
                        <a:rPr lang="en-CA" sz="2800" u="none" strike="noStrike" dirty="0">
                          <a:solidFill>
                            <a:srgbClr val="002060"/>
                          </a:solidFill>
                          <a:latin typeface="+mn-lt"/>
                        </a:rPr>
                        <a:t>69lb/h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u="none" strike="noStrike" dirty="0">
                          <a:solidFill>
                            <a:srgbClr val="002060"/>
                          </a:solidFill>
                          <a:latin typeface="+mn-lt"/>
                        </a:rPr>
                        <a:t>89lb/h </a:t>
                      </a:r>
                      <a:endParaRPr lang="en-CA" sz="2800" b="0" i="0" u="none" strike="noStrike" dirty="0">
                        <a:solidFill>
                          <a:srgbClr val="002060"/>
                        </a:solidFill>
                        <a:latin typeface="+mn-lt"/>
                      </a:endParaRPr>
                    </a:p>
                  </a:txBody>
                  <a:tcPr marL="9525" marR="9525" marT="9525" marB="0" anchor="ctr"/>
                </a:tc>
                <a:tc>
                  <a:txBody>
                    <a:bodyPr/>
                    <a:lstStyle/>
                    <a:p>
                      <a:pPr algn="ctr" rtl="0" fontAlgn="t"/>
                      <a:r>
                        <a:rPr lang="en-CA" sz="2800" b="1" u="none" strike="noStrike" dirty="0">
                          <a:solidFill>
                            <a:schemeClr val="accent6">
                              <a:lumMod val="75000"/>
                            </a:schemeClr>
                          </a:solidFill>
                          <a:latin typeface="+mn-lt"/>
                        </a:rPr>
                        <a:t>116lb/h </a:t>
                      </a:r>
                      <a:endParaRPr lang="en-CA" sz="2800" b="1" i="0" u="none" strike="noStrike" dirty="0">
                        <a:solidFill>
                          <a:schemeClr val="accent6">
                            <a:lumMod val="75000"/>
                          </a:schemeClr>
                        </a:solidFill>
                        <a:latin typeface="+mn-lt"/>
                      </a:endParaRPr>
                    </a:p>
                  </a:txBody>
                  <a:tcPr marL="9525" marR="9525" marT="9525" marB="0" anchor="ctr"/>
                </a:tc>
                <a:extLst>
                  <a:ext uri="{0D108BD9-81ED-4DB2-BD59-A6C34878D82A}">
                    <a16:rowId xmlns:a16="http://schemas.microsoft.com/office/drawing/2014/main" xmlns="" val="10007"/>
                  </a:ext>
                </a:extLst>
              </a:tr>
            </a:tbl>
          </a:graphicData>
        </a:graphic>
      </p:graphicFrame>
      <p:sp>
        <p:nvSpPr>
          <p:cNvPr id="5" name="TextBox 4"/>
          <p:cNvSpPr txBox="1"/>
          <p:nvPr/>
        </p:nvSpPr>
        <p:spPr>
          <a:xfrm>
            <a:off x="911424" y="6006118"/>
            <a:ext cx="6594526" cy="369332"/>
          </a:xfrm>
          <a:prstGeom prst="rect">
            <a:avLst/>
          </a:prstGeom>
          <a:noFill/>
        </p:spPr>
        <p:txBody>
          <a:bodyPr wrap="square" rtlCol="0">
            <a:spAutoFit/>
          </a:bodyPr>
          <a:lstStyle/>
          <a:p>
            <a:r>
              <a:rPr lang="fr-CA" i="1" dirty="0">
                <a:solidFill>
                  <a:srgbClr val="002060"/>
                </a:solidFill>
              </a:rPr>
              <a:t>(*) Minimum Selon Ashrae fundamentals 2009 (p 9.21) </a:t>
            </a:r>
          </a:p>
        </p:txBody>
      </p:sp>
      <p:sp>
        <p:nvSpPr>
          <p:cNvPr id="6" name="Oval 5"/>
          <p:cNvSpPr/>
          <p:nvPr/>
        </p:nvSpPr>
        <p:spPr>
          <a:xfrm>
            <a:off x="9751114" y="3399984"/>
            <a:ext cx="1673478" cy="60508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a:solidFill>
                  <a:srgbClr val="C00000"/>
                </a:solidFill>
              </a:ln>
            </a:endParaRPr>
          </a:p>
        </p:txBody>
      </p:sp>
      <p:sp>
        <p:nvSpPr>
          <p:cNvPr id="8" name="Oval 7"/>
          <p:cNvSpPr/>
          <p:nvPr/>
        </p:nvSpPr>
        <p:spPr>
          <a:xfrm>
            <a:off x="9696400" y="4293096"/>
            <a:ext cx="1829724" cy="150760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4468490" y="3430055"/>
            <a:ext cx="1483494" cy="60239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xmlns="" id="{FE40FECD-65D0-434B-A0DF-13F4FC810DF2}"/>
              </a:ext>
            </a:extLst>
          </p:cNvPr>
          <p:cNvSpPr>
            <a:spLocks noGrp="1"/>
          </p:cNvSpPr>
          <p:nvPr>
            <p:ph type="sldNum" sz="quarter" idx="12"/>
          </p:nvPr>
        </p:nvSpPr>
        <p:spPr>
          <a:xfrm>
            <a:off x="8256240" y="6236940"/>
            <a:ext cx="2743200" cy="365125"/>
          </a:xfrm>
        </p:spPr>
        <p:txBody>
          <a:bodyPr/>
          <a:lstStyle/>
          <a:p>
            <a:fld id="{E7F13AF2-DCC4-4842-96BC-1B9869901C37}" type="slidenum">
              <a:rPr lang="en-US" sz="1000" smtClean="0">
                <a:solidFill>
                  <a:schemeClr val="bg2">
                    <a:shade val="50000"/>
                  </a:schemeClr>
                </a:solidFill>
              </a:rPr>
              <a:pPr/>
              <a:t>25</a:t>
            </a:fld>
            <a:endParaRPr lang="en-US" sz="1000" dirty="0">
              <a:solidFill>
                <a:schemeClr val="bg2">
                  <a:shade val="50000"/>
                </a:schemeClr>
              </a:solidFill>
            </a:endParaRPr>
          </a:p>
        </p:txBody>
      </p:sp>
      <p:sp>
        <p:nvSpPr>
          <p:cNvPr id="16" name="Title 15">
            <a:extLst>
              <a:ext uri="{FF2B5EF4-FFF2-40B4-BE49-F238E27FC236}">
                <a16:creationId xmlns:a16="http://schemas.microsoft.com/office/drawing/2014/main" xmlns="" id="{96C9BA05-ECF8-4EB4-BFC1-B12DB6C5D17F}"/>
              </a:ext>
            </a:extLst>
          </p:cNvPr>
          <p:cNvSpPr>
            <a:spLocks noGrp="1"/>
          </p:cNvSpPr>
          <p:nvPr>
            <p:ph type="title"/>
          </p:nvPr>
        </p:nvSpPr>
        <p:spPr/>
        <p:txBody>
          <a:bodyPr/>
          <a:lstStyle/>
          <a:p>
            <a:r>
              <a:rPr lang="en-CA" b="1" dirty="0">
                <a:solidFill>
                  <a:srgbClr val="0070C0"/>
                </a:solidFill>
              </a:rPr>
              <a:t>Une </a:t>
            </a:r>
            <a:r>
              <a:rPr lang="en-CA" b="1" dirty="0" err="1">
                <a:solidFill>
                  <a:srgbClr val="0070C0"/>
                </a:solidFill>
              </a:rPr>
              <a:t>école</a:t>
            </a:r>
            <a:r>
              <a:rPr lang="en-CA" b="1" dirty="0">
                <a:solidFill>
                  <a:srgbClr val="0070C0"/>
                </a:solidFill>
              </a:rPr>
              <a:t> </a:t>
            </a:r>
            <a:r>
              <a:rPr lang="en-CA" b="1" dirty="0" err="1">
                <a:solidFill>
                  <a:srgbClr val="0070C0"/>
                </a:solidFill>
              </a:rPr>
              <a:t>près</a:t>
            </a:r>
            <a:r>
              <a:rPr lang="en-CA" b="1" dirty="0">
                <a:solidFill>
                  <a:srgbClr val="0070C0"/>
                </a:solidFill>
              </a:rPr>
              <a:t> de chez nous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xmlns="" val="2796184230"/>
              </p:ext>
            </p:extLst>
          </p:nvPr>
        </p:nvGraphicFramePr>
        <p:xfrm>
          <a:off x="2062396" y="1363975"/>
          <a:ext cx="8282077" cy="2425065"/>
        </p:xfrm>
        <a:graphic>
          <a:graphicData uri="http://schemas.openxmlformats.org/drawingml/2006/table">
            <a:tbl>
              <a:tblPr>
                <a:tableStyleId>{BC89EF96-8CEA-46FF-86C4-4CE0E7609802}</a:tableStyleId>
              </a:tblPr>
              <a:tblGrid>
                <a:gridCol w="663322">
                  <a:extLst>
                    <a:ext uri="{9D8B030D-6E8A-4147-A177-3AD203B41FA5}">
                      <a16:colId xmlns:a16="http://schemas.microsoft.com/office/drawing/2014/main" xmlns="" val="20000"/>
                    </a:ext>
                  </a:extLst>
                </a:gridCol>
                <a:gridCol w="596031">
                  <a:extLst>
                    <a:ext uri="{9D8B030D-6E8A-4147-A177-3AD203B41FA5}">
                      <a16:colId xmlns:a16="http://schemas.microsoft.com/office/drawing/2014/main" xmlns="" val="20001"/>
                    </a:ext>
                  </a:extLst>
                </a:gridCol>
                <a:gridCol w="845426">
                  <a:extLst>
                    <a:ext uri="{9D8B030D-6E8A-4147-A177-3AD203B41FA5}">
                      <a16:colId xmlns:a16="http://schemas.microsoft.com/office/drawing/2014/main" xmlns="" val="20002"/>
                    </a:ext>
                  </a:extLst>
                </a:gridCol>
                <a:gridCol w="920714">
                  <a:extLst>
                    <a:ext uri="{9D8B030D-6E8A-4147-A177-3AD203B41FA5}">
                      <a16:colId xmlns:a16="http://schemas.microsoft.com/office/drawing/2014/main" xmlns="" val="20003"/>
                    </a:ext>
                  </a:extLst>
                </a:gridCol>
                <a:gridCol w="1728192">
                  <a:extLst>
                    <a:ext uri="{9D8B030D-6E8A-4147-A177-3AD203B41FA5}">
                      <a16:colId xmlns:a16="http://schemas.microsoft.com/office/drawing/2014/main" xmlns="" val="20004"/>
                    </a:ext>
                  </a:extLst>
                </a:gridCol>
                <a:gridCol w="1008112">
                  <a:extLst>
                    <a:ext uri="{9D8B030D-6E8A-4147-A177-3AD203B41FA5}">
                      <a16:colId xmlns:a16="http://schemas.microsoft.com/office/drawing/2014/main" xmlns="" val="20005"/>
                    </a:ext>
                  </a:extLst>
                </a:gridCol>
                <a:gridCol w="1080120">
                  <a:extLst>
                    <a:ext uri="{9D8B030D-6E8A-4147-A177-3AD203B41FA5}">
                      <a16:colId xmlns:a16="http://schemas.microsoft.com/office/drawing/2014/main" xmlns="" val="20006"/>
                    </a:ext>
                  </a:extLst>
                </a:gridCol>
                <a:gridCol w="1440160">
                  <a:extLst>
                    <a:ext uri="{9D8B030D-6E8A-4147-A177-3AD203B41FA5}">
                      <a16:colId xmlns:a16="http://schemas.microsoft.com/office/drawing/2014/main" xmlns="" val="20007"/>
                    </a:ext>
                  </a:extLst>
                </a:gridCol>
              </a:tblGrid>
              <a:tr h="307092">
                <a:tc gridSpan="2">
                  <a:txBody>
                    <a:bodyPr/>
                    <a:lstStyle/>
                    <a:p>
                      <a:pPr algn="ctr" fontAlgn="t"/>
                      <a:r>
                        <a:rPr lang="en-CA" sz="1400" b="1" u="none" strike="noStrike" dirty="0">
                          <a:solidFill>
                            <a:srgbClr val="002060"/>
                          </a:solidFill>
                          <a:latin typeface="+mn-lt"/>
                        </a:rPr>
                        <a:t>Air </a:t>
                      </a:r>
                      <a:r>
                        <a:rPr lang="en-CA" sz="1400" b="1" u="none" strike="noStrike" dirty="0" err="1">
                          <a:solidFill>
                            <a:srgbClr val="002060"/>
                          </a:solidFill>
                          <a:latin typeface="+mn-lt"/>
                        </a:rPr>
                        <a:t>extérieur</a:t>
                      </a:r>
                      <a:r>
                        <a:rPr lang="en-CA" sz="1400" b="1" u="none" strike="noStrike" dirty="0">
                          <a:solidFill>
                            <a:srgbClr val="002060"/>
                          </a:solidFill>
                          <a:latin typeface="+mn-lt"/>
                        </a:rPr>
                        <a:t/>
                      </a:r>
                      <a:br>
                        <a:rPr lang="en-CA" sz="1400" b="1" u="none" strike="noStrike" dirty="0">
                          <a:solidFill>
                            <a:srgbClr val="002060"/>
                          </a:solidFill>
                          <a:latin typeface="+mn-lt"/>
                        </a:rPr>
                      </a:br>
                      <a:r>
                        <a:rPr lang="en-CA" sz="1400" b="1" u="none" strike="noStrike" dirty="0">
                          <a:solidFill>
                            <a:srgbClr val="002060"/>
                          </a:solidFill>
                          <a:latin typeface="+mn-lt"/>
                        </a:rPr>
                        <a:t>cond.</a:t>
                      </a:r>
                      <a:r>
                        <a:rPr lang="en-CA" sz="1400" b="1" u="none" strike="noStrike" baseline="0" dirty="0">
                          <a:solidFill>
                            <a:srgbClr val="002060"/>
                          </a:solidFill>
                          <a:latin typeface="+mn-lt"/>
                        </a:rPr>
                        <a:t> </a:t>
                      </a:r>
                      <a:r>
                        <a:rPr lang="en-CA" sz="1400" b="1" u="none" strike="noStrike" dirty="0">
                          <a:solidFill>
                            <a:srgbClr val="002060"/>
                          </a:solidFill>
                          <a:latin typeface="+mn-lt"/>
                        </a:rPr>
                        <a:t>&amp;</a:t>
                      </a:r>
                      <a:r>
                        <a:rPr lang="en-CA" sz="1400" b="1" u="none" strike="noStrike" baseline="0" dirty="0">
                          <a:solidFill>
                            <a:srgbClr val="002060"/>
                          </a:solidFill>
                          <a:latin typeface="+mn-lt"/>
                        </a:rPr>
                        <a:t> %</a:t>
                      </a:r>
                      <a:endParaRPr lang="en-CA" sz="1400" b="1" i="0" u="none" strike="noStrike" dirty="0">
                        <a:solidFill>
                          <a:srgbClr val="002060"/>
                        </a:solidFill>
                        <a:latin typeface="+mn-lt"/>
                      </a:endParaRPr>
                    </a:p>
                  </a:txBody>
                  <a:tcPr marL="9525" marR="9525" marT="9525" marB="0" anchor="ctr">
                    <a:solidFill>
                      <a:schemeClr val="bg1"/>
                    </a:solidFill>
                  </a:tcPr>
                </a:tc>
                <a:tc h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fontAlgn="t"/>
                      <a:r>
                        <a:rPr lang="en-CA" sz="1400" b="1" i="0" u="none" strike="noStrike" dirty="0" err="1">
                          <a:solidFill>
                            <a:srgbClr val="002060"/>
                          </a:solidFill>
                          <a:latin typeface="+mn-lt"/>
                        </a:rPr>
                        <a:t>Consigne</a:t>
                      </a:r>
                      <a:endParaRPr lang="en-CA" sz="1400" b="1" i="0" u="none" strike="noStrike" dirty="0">
                        <a:solidFill>
                          <a:srgbClr val="002060"/>
                        </a:solidFill>
                        <a:latin typeface="+mn-lt"/>
                      </a:endParaRPr>
                    </a:p>
                  </a:txBody>
                  <a:tcPr marL="9525" marR="9525" marT="9525" marB="0" anchor="ctr">
                    <a:solidFill>
                      <a:schemeClr val="bg1"/>
                    </a:solidFill>
                  </a:tcPr>
                </a:tc>
                <a:tc>
                  <a:txBody>
                    <a:bodyPr/>
                    <a:lstStyle/>
                    <a:p>
                      <a:pPr algn="ctr" rtl="0" fontAlgn="t"/>
                      <a:r>
                        <a:rPr lang="fr-CA" sz="1400" b="1" u="none" strike="noStrike" dirty="0">
                          <a:solidFill>
                            <a:srgbClr val="002060"/>
                          </a:solidFill>
                          <a:latin typeface="+mn-lt"/>
                        </a:rPr>
                        <a:t>Charge </a:t>
                      </a:r>
                      <a:r>
                        <a:rPr lang="fr-CA" sz="1400" b="1" u="none" strike="noStrike" baseline="0" dirty="0" err="1">
                          <a:solidFill>
                            <a:srgbClr val="002060"/>
                          </a:solidFill>
                          <a:latin typeface="+mn-lt"/>
                        </a:rPr>
                        <a:t>humidif</a:t>
                      </a:r>
                      <a:r>
                        <a:rPr lang="fr-CA" sz="1400" b="1" u="none" strike="noStrike" baseline="0" dirty="0">
                          <a:solidFill>
                            <a:srgbClr val="002060"/>
                          </a:solidFill>
                          <a:latin typeface="+mn-lt"/>
                        </a:rPr>
                        <a:t>.</a:t>
                      </a:r>
                      <a:endParaRPr lang="en-CA" sz="1400" b="1" i="0" u="none" strike="noStrike" dirty="0">
                        <a:solidFill>
                          <a:srgbClr val="002060"/>
                        </a:solidFill>
                        <a:latin typeface="+mn-lt"/>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400" b="1" i="0" u="none" strike="noStrike" dirty="0" err="1">
                          <a:solidFill>
                            <a:srgbClr val="002060"/>
                          </a:solidFill>
                          <a:latin typeface="+mn-lt"/>
                        </a:rPr>
                        <a:t>Nbe</a:t>
                      </a:r>
                      <a:r>
                        <a:rPr lang="en-CA" sz="1400" b="1" i="0" u="none" strike="noStrike" dirty="0">
                          <a:solidFill>
                            <a:srgbClr val="002060"/>
                          </a:solidFill>
                          <a:latin typeface="+mn-lt"/>
                        </a:rPr>
                        <a:t> de tube pour DNM </a:t>
                      </a:r>
                      <a:r>
                        <a:rPr lang="en-CA" sz="1400" b="1" i="0" u="none" strike="noStrike" dirty="0">
                          <a:solidFill>
                            <a:srgbClr val="002060"/>
                          </a:solidFill>
                          <a:latin typeface="Calibri"/>
                        </a:rPr>
                        <a:t>≤</a:t>
                      </a:r>
                      <a:r>
                        <a:rPr lang="en-CA" sz="1400" b="1" i="0" u="none" strike="noStrike" baseline="0" dirty="0">
                          <a:solidFill>
                            <a:srgbClr val="002060"/>
                          </a:solidFill>
                          <a:latin typeface="+mn-lt"/>
                        </a:rPr>
                        <a:t> 10po</a:t>
                      </a:r>
                      <a:endParaRPr lang="en-CA" sz="1400" b="1" i="0" u="none" strike="noStrike" dirty="0">
                        <a:solidFill>
                          <a:srgbClr val="002060"/>
                        </a:solidFill>
                        <a:latin typeface="+mn-lt"/>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400" b="1" i="0" u="none" strike="noStrike" dirty="0">
                          <a:solidFill>
                            <a:srgbClr val="002060"/>
                          </a:solidFill>
                          <a:latin typeface="+mn-lt"/>
                        </a:rPr>
                        <a:t>Conditions </a:t>
                      </a:r>
                      <a:r>
                        <a:rPr lang="en-CA" sz="1400" b="1" i="0" u="none" strike="noStrike" dirty="0" err="1">
                          <a:solidFill>
                            <a:srgbClr val="002060"/>
                          </a:solidFill>
                          <a:latin typeface="+mn-lt"/>
                        </a:rPr>
                        <a:t>entr</a:t>
                      </a:r>
                      <a:r>
                        <a:rPr lang="fr-CA" sz="1400" b="1" i="0" u="none" strike="noStrike" dirty="0" err="1">
                          <a:solidFill>
                            <a:srgbClr val="002060"/>
                          </a:solidFill>
                          <a:latin typeface="+mn-lt"/>
                        </a:rPr>
                        <a:t>ée</a:t>
                      </a:r>
                      <a:endParaRPr lang="en-CA" sz="1400" b="1" i="0" u="none" strike="noStrike" dirty="0">
                        <a:solidFill>
                          <a:srgbClr val="002060"/>
                        </a:solidFill>
                        <a:latin typeface="+mn-lt"/>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400" b="1" i="0" u="none" strike="noStrike" dirty="0">
                          <a:solidFill>
                            <a:srgbClr val="002060"/>
                          </a:solidFill>
                          <a:latin typeface="+mn-lt"/>
                        </a:rPr>
                        <a:t>Conditions</a:t>
                      </a:r>
                      <a:br>
                        <a:rPr lang="en-CA" sz="1400" b="1" i="0" u="none" strike="noStrike" dirty="0">
                          <a:solidFill>
                            <a:srgbClr val="002060"/>
                          </a:solidFill>
                          <a:latin typeface="+mn-lt"/>
                        </a:rPr>
                      </a:br>
                      <a:r>
                        <a:rPr lang="fr-CA" sz="1400" b="1" i="0" u="none" strike="noStrike" dirty="0">
                          <a:solidFill>
                            <a:srgbClr val="002060"/>
                          </a:solidFill>
                          <a:latin typeface="+mn-lt"/>
                        </a:rPr>
                        <a:t>sortie</a:t>
                      </a:r>
                      <a:endParaRPr lang="en-CA" sz="1400" b="1" i="0" u="none" strike="noStrike" dirty="0">
                        <a:solidFill>
                          <a:srgbClr val="002060"/>
                        </a:solidFill>
                        <a:latin typeface="+mn-lt"/>
                      </a:endParaRP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1400" b="1" i="0" u="none" strike="noStrike" dirty="0">
                          <a:solidFill>
                            <a:srgbClr val="002060"/>
                          </a:solidFill>
                          <a:latin typeface="+mn-lt"/>
                        </a:rPr>
                        <a:t>DNM</a:t>
                      </a:r>
                    </a:p>
                    <a:p>
                      <a:pPr marL="0" marR="0" indent="0" algn="ctr" defTabSz="914400" rtl="0" eaLnBrk="1" fontAlgn="t" latinLnBrk="0" hangingPunct="1">
                        <a:lnSpc>
                          <a:spcPct val="100000"/>
                        </a:lnSpc>
                        <a:spcBef>
                          <a:spcPts val="0"/>
                        </a:spcBef>
                        <a:spcAft>
                          <a:spcPts val="0"/>
                        </a:spcAft>
                        <a:buClrTx/>
                        <a:buSzTx/>
                        <a:buFontTx/>
                        <a:buNone/>
                        <a:tabLst/>
                        <a:defRPr/>
                      </a:pPr>
                      <a:r>
                        <a:rPr lang="en-CA" sz="1400" b="1" i="0" u="none" strike="noStrike" dirty="0">
                          <a:solidFill>
                            <a:srgbClr val="002060"/>
                          </a:solidFill>
                          <a:latin typeface="+mn-lt"/>
                        </a:rPr>
                        <a:t>Min (14 tubes)</a:t>
                      </a:r>
                    </a:p>
                  </a:txBody>
                  <a:tcPr marL="9525" marR="9525" marT="9525" marB="0" anchor="ctr">
                    <a:solidFill>
                      <a:schemeClr val="bg1"/>
                    </a:solidFill>
                  </a:tcPr>
                </a:tc>
                <a:extLst>
                  <a:ext uri="{0D108BD9-81ED-4DB2-BD59-A6C34878D82A}">
                    <a16:rowId xmlns:a16="http://schemas.microsoft.com/office/drawing/2014/main" xmlns="" val="10000"/>
                  </a:ext>
                </a:extLst>
              </a:tr>
              <a:tr h="387655">
                <a:tc rowSpan="3">
                  <a:txBody>
                    <a:bodyPr/>
                    <a:lstStyle/>
                    <a:p>
                      <a:pPr algn="ctr" rtl="0" fontAlgn="t"/>
                      <a:r>
                        <a:rPr lang="en-CA" sz="1600" b="0" i="0" u="none" strike="noStrike" dirty="0">
                          <a:solidFill>
                            <a:srgbClr val="002060"/>
                          </a:solidFill>
                          <a:latin typeface="+mn-lt"/>
                        </a:rPr>
                        <a:t>-23ºC</a:t>
                      </a:r>
                    </a:p>
                    <a:p>
                      <a:pPr algn="ctr" rtl="0" fontAlgn="t"/>
                      <a:r>
                        <a:rPr lang="en-CA" sz="1600" b="0" i="0" u="none" strike="noStrike" dirty="0">
                          <a:solidFill>
                            <a:srgbClr val="002060"/>
                          </a:solidFill>
                          <a:latin typeface="+mn-lt"/>
                        </a:rPr>
                        <a:t>50%HR</a:t>
                      </a:r>
                    </a:p>
                  </a:txBody>
                  <a:tcPr marL="9525" marR="9525" marT="9525" marB="0" anchor="ctr">
                    <a:solidFill>
                      <a:schemeClr val="bg1"/>
                    </a:solidFill>
                  </a:tcPr>
                </a:tc>
                <a:tc>
                  <a:txBody>
                    <a:bodyPr/>
                    <a:lstStyle/>
                    <a:p>
                      <a:pPr algn="ctr" rtl="0" fontAlgn="t"/>
                      <a:r>
                        <a:rPr lang="en-CA" sz="1600" u="none" strike="noStrike" dirty="0">
                          <a:solidFill>
                            <a:srgbClr val="002060"/>
                          </a:solidFill>
                          <a:latin typeface="+mn-lt"/>
                        </a:rPr>
                        <a:t>100%</a:t>
                      </a:r>
                      <a:endParaRPr lang="en-CA" sz="1600" b="0" i="0" u="none" strike="noStrike" dirty="0">
                        <a:solidFill>
                          <a:srgbClr val="002060"/>
                        </a:solidFill>
                        <a:latin typeface="+mn-lt"/>
                      </a:endParaRP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21°C</a:t>
                      </a:r>
                    </a:p>
                    <a:p>
                      <a:pPr algn="ctr" rtl="0" fontAlgn="t"/>
                      <a:r>
                        <a:rPr lang="en-CA" sz="1600" b="0" i="0" u="none" strike="noStrike" dirty="0">
                          <a:solidFill>
                            <a:srgbClr val="002060"/>
                          </a:solidFill>
                          <a:latin typeface="+mn-lt"/>
                        </a:rPr>
                        <a:t>40%RH</a:t>
                      </a:r>
                    </a:p>
                  </a:txBody>
                  <a:tcPr marL="9525" marR="9525" marT="9525" marB="0" anchor="ctr">
                    <a:solidFill>
                      <a:schemeClr val="bg1"/>
                    </a:solidFill>
                  </a:tcPr>
                </a:tc>
                <a:tc>
                  <a:txBody>
                    <a:bodyPr/>
                    <a:lstStyle/>
                    <a:p>
                      <a:pPr algn="ctr" rtl="0" fontAlgn="t"/>
                      <a:r>
                        <a:rPr lang="en-CA" sz="1600" u="none" strike="noStrike" dirty="0">
                          <a:solidFill>
                            <a:srgbClr val="002060"/>
                          </a:solidFill>
                          <a:latin typeface="+mn-lt"/>
                        </a:rPr>
                        <a:t>379lb/h</a:t>
                      </a:r>
                      <a:endParaRPr lang="en-CA" sz="1600" b="0" i="0" u="none" strike="noStrike" dirty="0">
                        <a:solidFill>
                          <a:srgbClr val="002060"/>
                        </a:solidFill>
                        <a:latin typeface="+mn-lt"/>
                      </a:endParaRP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Impossible</a:t>
                      </a:r>
                      <a:br>
                        <a:rPr lang="en-CA" sz="1600" b="0" i="0" u="none" strike="noStrike" dirty="0">
                          <a:solidFill>
                            <a:srgbClr val="002060"/>
                          </a:solidFill>
                          <a:latin typeface="+mn-lt"/>
                        </a:rPr>
                      </a:br>
                      <a:r>
                        <a:rPr lang="en-CA" sz="1600" b="0" i="0" u="none" strike="noStrike" dirty="0">
                          <a:solidFill>
                            <a:srgbClr val="002060"/>
                          </a:solidFill>
                          <a:latin typeface="+mn-lt"/>
                        </a:rPr>
                        <a:t>12po minimum</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13°C</a:t>
                      </a:r>
                    </a:p>
                    <a:p>
                      <a:pPr algn="ctr" rtl="0" fontAlgn="t"/>
                      <a:r>
                        <a:rPr lang="en-CA" sz="1600" b="0" i="0" u="none" strike="noStrike" dirty="0">
                          <a:solidFill>
                            <a:srgbClr val="002060"/>
                          </a:solidFill>
                          <a:latin typeface="+mn-lt"/>
                        </a:rPr>
                        <a:t>3%RH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66%RH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12po</a:t>
                      </a:r>
                    </a:p>
                  </a:txBody>
                  <a:tcPr marL="9525" marR="9525" marT="9525" marB="0" anchor="ctr">
                    <a:solidFill>
                      <a:schemeClr val="bg1"/>
                    </a:solidFill>
                  </a:tcPr>
                </a:tc>
                <a:extLst>
                  <a:ext uri="{0D108BD9-81ED-4DB2-BD59-A6C34878D82A}">
                    <a16:rowId xmlns:a16="http://schemas.microsoft.com/office/drawing/2014/main" xmlns="" val="10001"/>
                  </a:ext>
                </a:extLst>
              </a:tr>
              <a:tr h="387655">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1600" u="none" strike="noStrike" dirty="0">
                          <a:solidFill>
                            <a:srgbClr val="002060"/>
                          </a:solidFill>
                          <a:latin typeface="+mn-lt"/>
                        </a:rPr>
                        <a:t>56%</a:t>
                      </a:r>
                      <a:endParaRPr lang="en-CA" sz="1600" b="0" i="0" u="none" strike="noStrike" dirty="0">
                        <a:solidFill>
                          <a:srgbClr val="002060"/>
                        </a:solidFill>
                        <a:latin typeface="+mn-lt"/>
                      </a:endParaRP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21°C</a:t>
                      </a:r>
                    </a:p>
                    <a:p>
                      <a:pPr algn="ctr" rtl="0" fontAlgn="t"/>
                      <a:r>
                        <a:rPr lang="en-CA" sz="1600" b="0" i="0" u="none" strike="noStrike" dirty="0">
                          <a:solidFill>
                            <a:srgbClr val="002060"/>
                          </a:solidFill>
                          <a:latin typeface="+mn-lt"/>
                        </a:rPr>
                        <a:t>40%RH</a:t>
                      </a: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000" b="1" u="none" strike="noStrike" dirty="0">
                          <a:solidFill>
                            <a:srgbClr val="C00000"/>
                          </a:solidFill>
                          <a:latin typeface="+mn-lt"/>
                        </a:rPr>
                        <a:t>213lb/h</a:t>
                      </a:r>
                      <a:endParaRPr lang="en-CA" sz="1600" b="1" i="0" u="none" strike="noStrike" dirty="0">
                        <a:solidFill>
                          <a:srgbClr val="C00000"/>
                        </a:solidFill>
                        <a:latin typeface="+mn-lt"/>
                      </a:endParaRPr>
                    </a:p>
                  </a:txBody>
                  <a:tcPr marL="9525" marR="9525" marT="9525" marB="0" anchor="ctr">
                    <a:solidFill>
                      <a:schemeClr val="bg1"/>
                    </a:solidFill>
                  </a:tcPr>
                </a:tc>
                <a:tc>
                  <a:txBody>
                    <a:bodyPr/>
                    <a:lstStyle/>
                    <a:p>
                      <a:pPr algn="ctr" rtl="0" fontAlgn="t"/>
                      <a:r>
                        <a:rPr lang="en-CA" sz="2000" b="1" i="0" u="none" strike="noStrike" dirty="0">
                          <a:solidFill>
                            <a:srgbClr val="002060"/>
                          </a:solidFill>
                          <a:latin typeface="+mn-lt"/>
                        </a:rPr>
                        <a:t>11 tubes</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13°C</a:t>
                      </a:r>
                    </a:p>
                    <a:p>
                      <a:pPr algn="ctr" rtl="0" fontAlgn="t"/>
                      <a:r>
                        <a:rPr lang="en-CA" sz="1600" b="0" i="0" u="none" strike="noStrike" dirty="0">
                          <a:solidFill>
                            <a:srgbClr val="002060"/>
                          </a:solidFill>
                          <a:latin typeface="+mn-lt"/>
                        </a:rPr>
                        <a:t>31%RH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66%RH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7po</a:t>
                      </a:r>
                    </a:p>
                  </a:txBody>
                  <a:tcPr marL="9525" marR="9525" marT="9525" marB="0" anchor="ctr">
                    <a:solidFill>
                      <a:schemeClr val="bg1"/>
                    </a:solidFill>
                  </a:tcPr>
                </a:tc>
                <a:extLst>
                  <a:ext uri="{0D108BD9-81ED-4DB2-BD59-A6C34878D82A}">
                    <a16:rowId xmlns:a16="http://schemas.microsoft.com/office/drawing/2014/main" xmlns="" val="10002"/>
                  </a:ext>
                </a:extLst>
              </a:tr>
              <a:tr h="387655">
                <a:tc vMerge="1">
                  <a:txBody>
                    <a:bodyPr/>
                    <a:lstStyle/>
                    <a:p>
                      <a:pPr algn="ctr" rtl="0" fontAlgn="t"/>
                      <a:endParaRPr lang="en-CA" sz="1600" b="0" i="0" u="none" strike="noStrike" dirty="0">
                        <a:solidFill>
                          <a:srgbClr val="002060"/>
                        </a:solidFill>
                        <a:latin typeface="Arial"/>
                      </a:endParaRPr>
                    </a:p>
                  </a:txBody>
                  <a:tcPr marL="9525" marR="9525" marT="9525" marB="0" anchor="ctr"/>
                </a:tc>
                <a:tc>
                  <a:txBody>
                    <a:bodyPr/>
                    <a:lstStyle/>
                    <a:p>
                      <a:pPr algn="ctr" rtl="0" fontAlgn="t"/>
                      <a:r>
                        <a:rPr lang="en-CA" sz="1600" u="none" strike="noStrike" dirty="0">
                          <a:solidFill>
                            <a:srgbClr val="002060"/>
                          </a:solidFill>
                          <a:latin typeface="+mn-lt"/>
                        </a:rPr>
                        <a:t>56%</a:t>
                      </a:r>
                      <a:endParaRPr lang="en-CA" sz="1600" b="0" i="0" u="none" strike="noStrike" dirty="0">
                        <a:solidFill>
                          <a:srgbClr val="002060"/>
                        </a:solidFill>
                        <a:latin typeface="+mn-lt"/>
                      </a:endParaRP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21°C</a:t>
                      </a:r>
                    </a:p>
                    <a:p>
                      <a:pPr algn="ctr" rtl="0" fontAlgn="t"/>
                      <a:r>
                        <a:rPr lang="en-CA" sz="1600" b="0" i="0" u="none" strike="noStrike" dirty="0">
                          <a:solidFill>
                            <a:srgbClr val="002060"/>
                          </a:solidFill>
                          <a:latin typeface="+mn-lt"/>
                        </a:rPr>
                        <a:t>30%RH</a:t>
                      </a:r>
                    </a:p>
                  </a:txBody>
                  <a:tcPr marL="9525" marR="9525" marT="9525" marB="0" anchor="ctr">
                    <a:solidFill>
                      <a:schemeClr val="bg1"/>
                    </a:solidFill>
                  </a:tcPr>
                </a:tc>
                <a:tc>
                  <a:txBody>
                    <a:bodyPr/>
                    <a:lstStyle/>
                    <a:p>
                      <a:pPr algn="ctr" rtl="0" fontAlgn="t"/>
                      <a:r>
                        <a:rPr lang="en-CA" sz="2000" b="1" u="none" strike="noStrike" dirty="0">
                          <a:solidFill>
                            <a:srgbClr val="0070C0"/>
                          </a:solidFill>
                          <a:latin typeface="+mn-lt"/>
                        </a:rPr>
                        <a:t>156lb/h </a:t>
                      </a:r>
                      <a:endParaRPr lang="en-CA" sz="2000" b="1" i="0" u="none" strike="noStrike" dirty="0">
                        <a:solidFill>
                          <a:srgbClr val="0070C0"/>
                        </a:solidFill>
                        <a:latin typeface="+mn-lt"/>
                      </a:endParaRPr>
                    </a:p>
                  </a:txBody>
                  <a:tcPr marL="9525" marR="9525" marT="9525" marB="0" anchor="ctr">
                    <a:solidFill>
                      <a:schemeClr val="bg1"/>
                    </a:solidFill>
                  </a:tcPr>
                </a:tc>
                <a:tc>
                  <a:txBody>
                    <a:bodyPr/>
                    <a:lstStyle/>
                    <a:p>
                      <a:pPr algn="ctr" rtl="0" fontAlgn="t"/>
                      <a:r>
                        <a:rPr lang="en-CA" sz="2000" b="1" i="0" u="none" strike="noStrike" dirty="0">
                          <a:solidFill>
                            <a:srgbClr val="002060"/>
                          </a:solidFill>
                          <a:latin typeface="+mn-lt"/>
                        </a:rPr>
                        <a:t>6 tubes</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13°C</a:t>
                      </a:r>
                    </a:p>
                    <a:p>
                      <a:pPr algn="ctr" rtl="0" fontAlgn="t"/>
                      <a:r>
                        <a:rPr lang="en-CA" sz="1600" b="0" i="0" u="none" strike="noStrike" dirty="0">
                          <a:solidFill>
                            <a:srgbClr val="002060"/>
                          </a:solidFill>
                          <a:latin typeface="+mn-lt"/>
                        </a:rPr>
                        <a:t>24%RH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50%RH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4po</a:t>
                      </a:r>
                    </a:p>
                  </a:txBody>
                  <a:tcPr marL="9525" marR="9525" marT="9525" marB="0" anchor="ctr">
                    <a:solidFill>
                      <a:schemeClr val="bg1"/>
                    </a:solidFill>
                  </a:tcPr>
                </a:tc>
                <a:extLst>
                  <a:ext uri="{0D108BD9-81ED-4DB2-BD59-A6C34878D82A}">
                    <a16:rowId xmlns:a16="http://schemas.microsoft.com/office/drawing/2014/main" xmlns="" val="10003"/>
                  </a:ext>
                </a:extLst>
              </a:tr>
              <a:tr h="343252">
                <a:tc>
                  <a:txBody>
                    <a:bodyPr/>
                    <a:lstStyle/>
                    <a:p>
                      <a:pPr algn="ctr" rtl="0" fontAlgn="t"/>
                      <a:r>
                        <a:rPr lang="en-CA" sz="1600" b="0" i="0" u="none" strike="noStrike" dirty="0">
                          <a:solidFill>
                            <a:srgbClr val="002060"/>
                          </a:solidFill>
                          <a:latin typeface="+mn-lt"/>
                        </a:rPr>
                        <a:t>8ºC</a:t>
                      </a:r>
                    </a:p>
                    <a:p>
                      <a:pPr algn="ctr" rtl="0" fontAlgn="t"/>
                      <a:r>
                        <a:rPr lang="en-CA" sz="1600" b="0" i="0" u="none" strike="noStrike" dirty="0">
                          <a:solidFill>
                            <a:srgbClr val="002060"/>
                          </a:solidFill>
                          <a:latin typeface="+mn-lt"/>
                        </a:rPr>
                        <a:t>50%HR</a:t>
                      </a:r>
                    </a:p>
                  </a:txBody>
                  <a:tcPr marL="9525" marR="9525" marT="9525" marB="0" anchor="ctr">
                    <a:solidFill>
                      <a:schemeClr val="bg1"/>
                    </a:solidFill>
                  </a:tcPr>
                </a:tc>
                <a:tc>
                  <a:txBody>
                    <a:bodyPr/>
                    <a:lstStyle/>
                    <a:p>
                      <a:pPr algn="ctr" rtl="0" fontAlgn="t"/>
                      <a:r>
                        <a:rPr lang="en-CA" sz="1600" u="none" strike="noStrike" dirty="0" err="1">
                          <a:solidFill>
                            <a:srgbClr val="002060"/>
                          </a:solidFill>
                          <a:latin typeface="+mn-lt"/>
                        </a:rPr>
                        <a:t>Écono</a:t>
                      </a:r>
                      <a:r>
                        <a:rPr lang="en-CA" sz="1600" u="none" strike="noStrike" dirty="0">
                          <a:solidFill>
                            <a:srgbClr val="002060"/>
                          </a:solidFill>
                          <a:latin typeface="+mn-lt"/>
                        </a:rPr>
                        <a:t/>
                      </a:r>
                      <a:br>
                        <a:rPr lang="en-CA" sz="1600" u="none" strike="noStrike" dirty="0">
                          <a:solidFill>
                            <a:srgbClr val="002060"/>
                          </a:solidFill>
                          <a:latin typeface="+mn-lt"/>
                        </a:rPr>
                      </a:br>
                      <a:r>
                        <a:rPr lang="en-CA" sz="1600" u="none" strike="noStrike" dirty="0">
                          <a:solidFill>
                            <a:srgbClr val="002060"/>
                          </a:solidFill>
                          <a:latin typeface="+mn-lt"/>
                        </a:rPr>
                        <a:t>(60%)</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21°C</a:t>
                      </a:r>
                    </a:p>
                    <a:p>
                      <a:pPr algn="ctr" rtl="0" fontAlgn="t"/>
                      <a:r>
                        <a:rPr lang="en-CA" sz="1600" b="0" i="0" u="none" strike="noStrike" dirty="0">
                          <a:solidFill>
                            <a:srgbClr val="002060"/>
                          </a:solidFill>
                          <a:latin typeface="+mn-lt"/>
                        </a:rPr>
                        <a:t>40%RH</a:t>
                      </a:r>
                    </a:p>
                  </a:txBody>
                  <a:tcPr marL="9525" marR="9525" marT="9525" marB="0" anchor="ctr">
                    <a:solidFill>
                      <a:schemeClr val="bg1"/>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CA" sz="2000" b="1" u="none" strike="noStrike" dirty="0">
                          <a:solidFill>
                            <a:srgbClr val="00B050"/>
                          </a:solidFill>
                          <a:latin typeface="+mn-lt"/>
                        </a:rPr>
                        <a:t>116lb/h </a:t>
                      </a:r>
                      <a:endParaRPr lang="en-CA" sz="2000" b="1" i="0" u="none" strike="noStrike" dirty="0">
                        <a:solidFill>
                          <a:srgbClr val="00B050"/>
                        </a:solidFill>
                        <a:latin typeface="+mn-lt"/>
                      </a:endParaRPr>
                    </a:p>
                  </a:txBody>
                  <a:tcPr marL="9525" marR="9525" marT="9525" marB="0" anchor="ctr">
                    <a:solidFill>
                      <a:schemeClr val="bg1"/>
                    </a:solidFill>
                  </a:tcPr>
                </a:tc>
                <a:tc>
                  <a:txBody>
                    <a:bodyPr/>
                    <a:lstStyle/>
                    <a:p>
                      <a:pPr algn="ctr" rtl="0" fontAlgn="t"/>
                      <a:r>
                        <a:rPr lang="en-CA" sz="2000" b="1" i="0" u="none" strike="noStrike" dirty="0">
                          <a:solidFill>
                            <a:srgbClr val="002060"/>
                          </a:solidFill>
                          <a:latin typeface="+mn-lt"/>
                        </a:rPr>
                        <a:t>6 tubes</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13°C</a:t>
                      </a:r>
                    </a:p>
                    <a:p>
                      <a:pPr algn="ctr" rtl="0" fontAlgn="t"/>
                      <a:r>
                        <a:rPr lang="en-CA" sz="1600" b="0" i="0" u="none" strike="noStrike" dirty="0">
                          <a:solidFill>
                            <a:srgbClr val="002060"/>
                          </a:solidFill>
                          <a:latin typeface="+mn-lt"/>
                        </a:rPr>
                        <a:t>48%RH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66%RH</a:t>
                      </a:r>
                    </a:p>
                  </a:txBody>
                  <a:tcPr marL="9525" marR="9525" marT="9525" marB="0" anchor="ctr">
                    <a:solidFill>
                      <a:schemeClr val="bg1"/>
                    </a:solidFill>
                  </a:tcPr>
                </a:tc>
                <a:tc>
                  <a:txBody>
                    <a:bodyPr/>
                    <a:lstStyle/>
                    <a:p>
                      <a:pPr algn="ctr" rtl="0" fontAlgn="t"/>
                      <a:r>
                        <a:rPr lang="en-CA" sz="1600" b="0" i="0" u="none" strike="noStrike" dirty="0">
                          <a:solidFill>
                            <a:srgbClr val="002060"/>
                          </a:solidFill>
                          <a:latin typeface="+mn-lt"/>
                        </a:rPr>
                        <a:t>4po</a:t>
                      </a:r>
                    </a:p>
                  </a:txBody>
                  <a:tcPr marL="9525" marR="9525" marT="9525" marB="0" anchor="ctr">
                    <a:solidFill>
                      <a:schemeClr val="bg1"/>
                    </a:solidFill>
                  </a:tcPr>
                </a:tc>
                <a:extLst>
                  <a:ext uri="{0D108BD9-81ED-4DB2-BD59-A6C34878D82A}">
                    <a16:rowId xmlns:a16="http://schemas.microsoft.com/office/drawing/2014/main" xmlns="" val="10004"/>
                  </a:ext>
                </a:extLst>
              </a:tr>
            </a:tbl>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87488" y="4050010"/>
            <a:ext cx="2514253" cy="23588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942952" y="4077072"/>
            <a:ext cx="2625656" cy="233174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131294" y="4050010"/>
            <a:ext cx="2620890" cy="2358802"/>
          </a:xfrm>
          <a:prstGeom prst="rect">
            <a:avLst/>
          </a:prstGeom>
        </p:spPr>
      </p:pic>
      <p:sp>
        <p:nvSpPr>
          <p:cNvPr id="7" name="Oval 6"/>
          <p:cNvSpPr/>
          <p:nvPr/>
        </p:nvSpPr>
        <p:spPr>
          <a:xfrm>
            <a:off x="5375920" y="2276872"/>
            <a:ext cx="1143008" cy="50006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5255904" y="2862401"/>
            <a:ext cx="1383041" cy="85463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 name="Elbow Connector 12"/>
          <p:cNvCxnSpPr>
            <a:stCxn id="7" idx="6"/>
            <a:endCxn id="5" idx="0"/>
          </p:cNvCxnSpPr>
          <p:nvPr/>
        </p:nvCxnSpPr>
        <p:spPr>
          <a:xfrm flipH="1">
            <a:off x="6441739" y="2526905"/>
            <a:ext cx="77189" cy="1523105"/>
          </a:xfrm>
          <a:prstGeom prst="bentConnector4">
            <a:avLst>
              <a:gd name="adj1" fmla="val -296156"/>
              <a:gd name="adj2" fmla="val 8240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2"/>
            <a:endCxn id="2" idx="0"/>
          </p:cNvCxnSpPr>
          <p:nvPr/>
        </p:nvCxnSpPr>
        <p:spPr>
          <a:xfrm rot="10800000" flipV="1">
            <a:off x="2744616" y="3289716"/>
            <a:ext cx="2511289" cy="760293"/>
          </a:xfrm>
          <a:prstGeom prst="bentConnector2">
            <a:avLst/>
          </a:prstGeom>
          <a:ln w="38100">
            <a:solidFill>
              <a:srgbClr val="008ED6"/>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8832304" y="1268760"/>
            <a:ext cx="1530896" cy="64408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Elbow Connector 18"/>
          <p:cNvCxnSpPr>
            <a:stCxn id="18" idx="6"/>
            <a:endCxn id="8" idx="0"/>
          </p:cNvCxnSpPr>
          <p:nvPr/>
        </p:nvCxnSpPr>
        <p:spPr>
          <a:xfrm flipH="1">
            <a:off x="10255780" y="1590801"/>
            <a:ext cx="107420" cy="2486271"/>
          </a:xfrm>
          <a:prstGeom prst="bentConnector4">
            <a:avLst>
              <a:gd name="adj1" fmla="val -212810"/>
              <a:gd name="adj2" fmla="val 56476"/>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58C8D1ED-8AB2-47EA-AE69-837112FA38FB}"/>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26</a:t>
            </a:fld>
            <a:endParaRPr lang="en-US" sz="1000">
              <a:solidFill>
                <a:schemeClr val="bg2">
                  <a:shade val="50000"/>
                </a:schemeClr>
              </a:solidFill>
            </a:endParaRPr>
          </a:p>
        </p:txBody>
      </p:sp>
      <p:sp>
        <p:nvSpPr>
          <p:cNvPr id="16" name="Title 15">
            <a:extLst>
              <a:ext uri="{FF2B5EF4-FFF2-40B4-BE49-F238E27FC236}">
                <a16:creationId xmlns:a16="http://schemas.microsoft.com/office/drawing/2014/main" xmlns="" id="{10BB4AB7-C33B-4A51-8E75-19964344CB16}"/>
              </a:ext>
            </a:extLst>
          </p:cNvPr>
          <p:cNvSpPr>
            <a:spLocks noGrp="1"/>
          </p:cNvSpPr>
          <p:nvPr>
            <p:ph type="title"/>
          </p:nvPr>
        </p:nvSpPr>
        <p:spPr>
          <a:xfrm>
            <a:off x="838200" y="365125"/>
            <a:ext cx="10515600" cy="1325563"/>
          </a:xfrm>
        </p:spPr>
        <p:txBody>
          <a:bodyPr/>
          <a:lstStyle/>
          <a:p>
            <a:r>
              <a:rPr lang="en-CA" b="1" dirty="0">
                <a:solidFill>
                  <a:srgbClr val="0070C0"/>
                </a:solidFill>
              </a:rPr>
              <a:t>Une </a:t>
            </a:r>
            <a:r>
              <a:rPr lang="en-CA" b="1" dirty="0" err="1">
                <a:solidFill>
                  <a:srgbClr val="0070C0"/>
                </a:solidFill>
              </a:rPr>
              <a:t>école</a:t>
            </a:r>
            <a:r>
              <a:rPr lang="en-CA" b="1" dirty="0">
                <a:solidFill>
                  <a:srgbClr val="0070C0"/>
                </a:solidFill>
              </a:rPr>
              <a:t> </a:t>
            </a:r>
            <a:r>
              <a:rPr lang="en-CA" b="1" dirty="0" err="1">
                <a:solidFill>
                  <a:srgbClr val="0070C0"/>
                </a:solidFill>
              </a:rPr>
              <a:t>près</a:t>
            </a:r>
            <a:r>
              <a:rPr lang="en-CA" b="1" dirty="0">
                <a:solidFill>
                  <a:srgbClr val="0070C0"/>
                </a:solidFill>
              </a:rPr>
              <a:t> de chez nous</a:t>
            </a:r>
          </a:p>
        </p:txBody>
      </p:sp>
    </p:spTree>
    <p:extLst>
      <p:ext uri="{BB962C8B-B14F-4D97-AF65-F5344CB8AC3E}">
        <p14:creationId xmlns:p14="http://schemas.microsoft.com/office/powerpoint/2010/main" xmlns="" val="9117587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1384" y="692696"/>
            <a:ext cx="10058400" cy="766133"/>
          </a:xfrm>
        </p:spPr>
        <p:txBody>
          <a:bodyPr>
            <a:normAutofit/>
          </a:bodyPr>
          <a:lstStyle/>
          <a:p>
            <a:r>
              <a:rPr lang="fr-CA" b="1" dirty="0">
                <a:solidFill>
                  <a:srgbClr val="0070C0"/>
                </a:solidFill>
              </a:rPr>
              <a:t>Plan de la conférence</a:t>
            </a:r>
          </a:p>
        </p:txBody>
      </p:sp>
      <p:sp>
        <p:nvSpPr>
          <p:cNvPr id="2" name="Content Placeholder 1"/>
          <p:cNvSpPr>
            <a:spLocks noGrp="1"/>
          </p:cNvSpPr>
          <p:nvPr>
            <p:ph idx="1"/>
          </p:nvPr>
        </p:nvSpPr>
        <p:spPr>
          <a:xfrm>
            <a:off x="1097280" y="1700808"/>
            <a:ext cx="9284968" cy="3828394"/>
          </a:xfrm>
        </p:spPr>
        <p:txBody>
          <a:bodyPr>
            <a:normAutofit/>
          </a:bodyPr>
          <a:lstStyle/>
          <a:p>
            <a:pPr marL="514350" indent="-514350">
              <a:buFont typeface="+mj-lt"/>
              <a:buAutoNum type="arabicPeriod"/>
            </a:pPr>
            <a:r>
              <a:rPr lang="fr-CA" b="1" dirty="0"/>
              <a:t>Humidification </a:t>
            </a:r>
          </a:p>
          <a:p>
            <a:pPr marL="514350" indent="-514350">
              <a:buFont typeface="+mj-lt"/>
              <a:buAutoNum type="arabicPeriod"/>
            </a:pPr>
            <a:r>
              <a:rPr lang="fr-CA" b="1" dirty="0"/>
              <a:t>Maximiser l’efficacité, comment?</a:t>
            </a:r>
          </a:p>
          <a:p>
            <a:pPr marL="514350" indent="-514350">
              <a:buFont typeface="+mj-lt"/>
              <a:buAutoNum type="arabicPeriod"/>
            </a:pPr>
            <a:r>
              <a:rPr lang="fr-CA" b="1" dirty="0"/>
              <a:t>Calcul de charge</a:t>
            </a:r>
          </a:p>
          <a:p>
            <a:pPr marL="514350" indent="-514350">
              <a:buFont typeface="+mj-lt"/>
              <a:buAutoNum type="arabicPeriod"/>
            </a:pPr>
            <a:r>
              <a:rPr lang="fr-CA" b="1" dirty="0"/>
              <a:t>Injection de vapeur et distance non mouillante</a:t>
            </a:r>
          </a:p>
          <a:p>
            <a:pPr marL="514350" indent="-514350">
              <a:buFont typeface="+mj-lt"/>
              <a:buAutoNum type="arabicPeriod"/>
            </a:pPr>
            <a:r>
              <a:rPr lang="fr-CA" b="1" dirty="0">
                <a:solidFill>
                  <a:srgbClr val="0070C0"/>
                </a:solidFill>
              </a:rPr>
              <a:t>Effet de l’isolation thermique</a:t>
            </a:r>
          </a:p>
          <a:p>
            <a:pPr marL="514350" indent="-514350">
              <a:buFont typeface="+mj-lt"/>
              <a:buAutoNum type="arabicPeriod"/>
            </a:pPr>
            <a:r>
              <a:rPr lang="fr-CA" b="1" dirty="0">
                <a:solidFill>
                  <a:srgbClr val="0070C0"/>
                </a:solidFill>
              </a:rPr>
              <a:t>Conseils et astuces</a:t>
            </a:r>
          </a:p>
          <a:p>
            <a:pPr marL="971550" lvl="1" indent="-514350">
              <a:buFont typeface="+mj-lt"/>
              <a:buAutoNum type="alphaLcParenR"/>
            </a:pPr>
            <a:r>
              <a:rPr lang="fr-CA" dirty="0"/>
              <a:t>Facteurs agravants pour la DNM</a:t>
            </a:r>
          </a:p>
          <a:p>
            <a:pPr marL="971550" lvl="1" indent="-514350">
              <a:buFont typeface="+mj-lt"/>
              <a:buAutoNum type="alphaLcParenR"/>
            </a:pPr>
            <a:r>
              <a:rPr lang="fr-CA" dirty="0"/>
              <a:t>Conseils pour un humidificateur optimal</a:t>
            </a:r>
          </a:p>
          <a:p>
            <a:pPr marL="301943" lvl="1" indent="0">
              <a:buNone/>
            </a:pPr>
            <a:endParaRPr lang="fr-CA" dirty="0"/>
          </a:p>
        </p:txBody>
      </p:sp>
      <p:sp>
        <p:nvSpPr>
          <p:cNvPr id="5" name="Slide Number Placeholder 4">
            <a:extLst>
              <a:ext uri="{FF2B5EF4-FFF2-40B4-BE49-F238E27FC236}">
                <a16:creationId xmlns:a16="http://schemas.microsoft.com/office/drawing/2014/main" xmlns="" id="{2F46521E-41A7-4B5C-B3E2-5BBF6E3933C3}"/>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27</a:t>
            </a:fld>
            <a:endParaRPr lang="en-US" sz="1000">
              <a:solidFill>
                <a:schemeClr val="bg2">
                  <a:shade val="50000"/>
                </a:schemeClr>
              </a:solidFill>
            </a:endParaRPr>
          </a:p>
        </p:txBody>
      </p:sp>
    </p:spTree>
    <p:extLst>
      <p:ext uri="{BB962C8B-B14F-4D97-AF65-F5344CB8AC3E}">
        <p14:creationId xmlns:p14="http://schemas.microsoft.com/office/powerpoint/2010/main" xmlns="" val="680545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EE7DA-7208-4ABB-A722-AE7B9BCBDFE9}"/>
              </a:ext>
            </a:extLst>
          </p:cNvPr>
          <p:cNvSpPr>
            <a:spLocks noGrp="1"/>
          </p:cNvSpPr>
          <p:nvPr>
            <p:ph type="title"/>
          </p:nvPr>
        </p:nvSpPr>
        <p:spPr/>
        <p:txBody>
          <a:bodyPr/>
          <a:lstStyle/>
          <a:p>
            <a:r>
              <a:rPr lang="en-CA" b="1" dirty="0" err="1">
                <a:solidFill>
                  <a:srgbClr val="0070C0"/>
                </a:solidFill>
              </a:rPr>
              <a:t>Effet</a:t>
            </a:r>
            <a:r>
              <a:rPr lang="en-CA" b="1" dirty="0">
                <a:solidFill>
                  <a:srgbClr val="0070C0"/>
                </a:solidFill>
              </a:rPr>
              <a:t> de </a:t>
            </a:r>
            <a:r>
              <a:rPr lang="en-CA" b="1" dirty="0" err="1">
                <a:solidFill>
                  <a:srgbClr val="0070C0"/>
                </a:solidFill>
              </a:rPr>
              <a:t>l’isolation</a:t>
            </a:r>
            <a:r>
              <a:rPr lang="en-CA" b="1" dirty="0">
                <a:solidFill>
                  <a:srgbClr val="0070C0"/>
                </a:solidFill>
              </a:rPr>
              <a:t> </a:t>
            </a:r>
            <a:r>
              <a:rPr lang="en-CA" b="1" dirty="0" err="1">
                <a:solidFill>
                  <a:srgbClr val="0070C0"/>
                </a:solidFill>
              </a:rPr>
              <a:t>thermique</a:t>
            </a:r>
            <a:endParaRPr lang="en-CA" b="1" dirty="0">
              <a:solidFill>
                <a:srgbClr val="0070C0"/>
              </a:solidFill>
            </a:endParaRPr>
          </a:p>
        </p:txBody>
      </p:sp>
      <p:sp>
        <p:nvSpPr>
          <p:cNvPr id="5" name="Slide Number Placeholder 4">
            <a:extLst>
              <a:ext uri="{FF2B5EF4-FFF2-40B4-BE49-F238E27FC236}">
                <a16:creationId xmlns:a16="http://schemas.microsoft.com/office/drawing/2014/main" xmlns="" id="{927E01DD-04B6-472B-A754-1779ED806D32}"/>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28</a:t>
            </a:fld>
            <a:endParaRPr lang="en-US" sz="1000">
              <a:solidFill>
                <a:schemeClr val="bg2">
                  <a:shade val="50000"/>
                </a:schemeClr>
              </a:solidFill>
            </a:endParaRPr>
          </a:p>
        </p:txBody>
      </p:sp>
      <p:graphicFrame>
        <p:nvGraphicFramePr>
          <p:cNvPr id="3" name="Chart 2"/>
          <p:cNvGraphicFramePr/>
          <p:nvPr>
            <p:extLst>
              <p:ext uri="{D42A27DB-BD31-4B8C-83A1-F6EECF244321}">
                <p14:modId xmlns:p14="http://schemas.microsoft.com/office/powerpoint/2010/main" xmlns="" val="117098922"/>
              </p:ext>
            </p:extLst>
          </p:nvPr>
        </p:nvGraphicFramePr>
        <p:xfrm>
          <a:off x="191344" y="2060848"/>
          <a:ext cx="10873208" cy="458112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14187" y="1340768"/>
            <a:ext cx="1900810" cy="17107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92144" y="1340768"/>
            <a:ext cx="1823471" cy="1710730"/>
          </a:xfrm>
          <a:prstGeom prst="rect">
            <a:avLst/>
          </a:prstGeom>
        </p:spPr>
      </p:pic>
      <p:cxnSp>
        <p:nvCxnSpPr>
          <p:cNvPr id="9" name="Straight Arrow Connector 8"/>
          <p:cNvCxnSpPr/>
          <p:nvPr/>
        </p:nvCxnSpPr>
        <p:spPr>
          <a:xfrm>
            <a:off x="9912424" y="2636912"/>
            <a:ext cx="0" cy="2088232"/>
          </a:xfrm>
          <a:prstGeom prst="straightConnector1">
            <a:avLst/>
          </a:prstGeom>
          <a:ln w="762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840416" y="3419418"/>
            <a:ext cx="1296144" cy="523220"/>
          </a:xfrm>
          <a:prstGeom prst="rect">
            <a:avLst/>
          </a:prstGeom>
          <a:noFill/>
        </p:spPr>
        <p:txBody>
          <a:bodyPr wrap="square" rtlCol="0">
            <a:spAutoFit/>
          </a:bodyPr>
          <a:lstStyle/>
          <a:p>
            <a:pPr algn="ctr"/>
            <a:r>
              <a:rPr lang="fr-CA" sz="2800" b="1" dirty="0" smtClean="0">
                <a:solidFill>
                  <a:srgbClr val="00B050"/>
                </a:solidFill>
              </a:rPr>
              <a:t>6.9kW</a:t>
            </a:r>
            <a:endParaRPr lang="fr-CA" sz="2800" b="1" dirty="0">
              <a:solidFill>
                <a:srgbClr val="00B050"/>
              </a:solidFill>
            </a:endParaRPr>
          </a:p>
        </p:txBody>
      </p:sp>
    </p:spTree>
    <p:extLst>
      <p:ext uri="{BB962C8B-B14F-4D97-AF65-F5344CB8AC3E}">
        <p14:creationId xmlns:p14="http://schemas.microsoft.com/office/powerpoint/2010/main" xmlns="" val="2424008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b="1" dirty="0">
                <a:solidFill>
                  <a:srgbClr val="0070C0"/>
                </a:solidFill>
              </a:rPr>
              <a:t>Conseils pour une conception efficace</a:t>
            </a:r>
            <a:endParaRPr lang="en-CA" b="1" dirty="0">
              <a:solidFill>
                <a:srgbClr val="0070C0"/>
              </a:solidFill>
            </a:endParaRPr>
          </a:p>
        </p:txBody>
      </p:sp>
      <p:sp>
        <p:nvSpPr>
          <p:cNvPr id="11" name="Slide Number Placeholder 10">
            <a:extLst>
              <a:ext uri="{FF2B5EF4-FFF2-40B4-BE49-F238E27FC236}">
                <a16:creationId xmlns:a16="http://schemas.microsoft.com/office/drawing/2014/main" xmlns="" id="{6EB0A313-DE1C-4AE5-98DD-93BDAAC6BBF7}"/>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29</a:t>
            </a:fld>
            <a:endParaRPr lang="en-US" sz="1000">
              <a:solidFill>
                <a:schemeClr val="bg2">
                  <a:shade val="50000"/>
                </a:schemeClr>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xmlns="" val="424970125"/>
              </p:ext>
            </p:extLst>
          </p:nvPr>
        </p:nvGraphicFramePr>
        <p:xfrm>
          <a:off x="839416" y="1387650"/>
          <a:ext cx="10081120" cy="4989906"/>
        </p:xfrm>
        <a:graphic>
          <a:graphicData uri="http://schemas.openxmlformats.org/drawingml/2006/table">
            <a:tbl>
              <a:tblPr firstRow="1" bandRow="1">
                <a:tableStyleId>{5940675A-B579-460E-94D1-54222C63F5DA}</a:tableStyleId>
              </a:tblPr>
              <a:tblGrid>
                <a:gridCol w="2736304"/>
                <a:gridCol w="7344816"/>
              </a:tblGrid>
              <a:tr h="1491899">
                <a:tc>
                  <a:txBody>
                    <a:bodyPr/>
                    <a:lstStyle/>
                    <a:p>
                      <a:endParaRPr lang="fr-CA" dirty="0"/>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2400" b="1" dirty="0" smtClean="0">
                          <a:solidFill>
                            <a:srgbClr val="0070C0"/>
                          </a:solidFill>
                        </a:rPr>
                        <a:t>La</a:t>
                      </a:r>
                      <a:r>
                        <a:rPr lang="fr-CA" sz="2400" b="1" baseline="0" dirty="0" smtClean="0">
                          <a:solidFill>
                            <a:srgbClr val="0070C0"/>
                          </a:solidFill>
                        </a:rPr>
                        <a:t> loi du pire n’est pas recommandé dans le calcul de charge d’humidification.</a:t>
                      </a:r>
                    </a:p>
                    <a:p>
                      <a:r>
                        <a:rPr lang="fr-CA" sz="2400" baseline="0" dirty="0" smtClean="0"/>
                        <a:t>Éviter de cumuler les pires conditions des différents modes (chauffage et économiseur) </a:t>
                      </a:r>
                      <a:br>
                        <a:rPr lang="fr-CA" sz="2400" baseline="0" dirty="0" smtClean="0"/>
                      </a:br>
                      <a:r>
                        <a:rPr lang="fr-CA" sz="2400" baseline="0" dirty="0" smtClean="0"/>
                        <a:t>Trop c’est pire que pas assez</a:t>
                      </a:r>
                      <a:endParaRPr lang="fr-CA" sz="2400" dirty="0"/>
                    </a:p>
                  </a:txBody>
                  <a:tcPr anchor="ct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491899">
                <a:tc>
                  <a:txBody>
                    <a:bodyPr/>
                    <a:lstStyle/>
                    <a:p>
                      <a:endParaRPr lang="fr-CA"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r-CA" sz="2400" b="1" dirty="0" smtClean="0">
                          <a:solidFill>
                            <a:srgbClr val="0070C0"/>
                          </a:solidFill>
                        </a:rPr>
                        <a:t>Ajuster</a:t>
                      </a:r>
                      <a:r>
                        <a:rPr lang="fr-CA" sz="2400" b="1" baseline="0" dirty="0" smtClean="0">
                          <a:solidFill>
                            <a:srgbClr val="0070C0"/>
                          </a:solidFill>
                        </a:rPr>
                        <a:t> l’apport d’air extérieur en fonction du mode</a:t>
                      </a:r>
                      <a:r>
                        <a:rPr lang="fr-CA" sz="2400" baseline="0" dirty="0" smtClean="0"/>
                        <a:t>.</a:t>
                      </a:r>
                    </a:p>
                    <a:p>
                      <a:r>
                        <a:rPr lang="fr-CA" sz="2400" baseline="0" dirty="0" smtClean="0"/>
                        <a:t>En mode chauffage cet apport devrait être réduit au minimum acceptable pour l’application.</a:t>
                      </a:r>
                      <a:endParaRPr lang="fr-CA" sz="24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77767">
                <a:tc>
                  <a:txBody>
                    <a:bodyPr/>
                    <a:lstStyle/>
                    <a:p>
                      <a:endParaRPr lang="fr-CA"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fr-CA" sz="2400" b="1" dirty="0" smtClean="0">
                          <a:solidFill>
                            <a:srgbClr val="0070C0"/>
                          </a:solidFill>
                        </a:rPr>
                        <a:t>Considérer</a:t>
                      </a:r>
                      <a:r>
                        <a:rPr lang="fr-CA" sz="2400" b="1" baseline="0" dirty="0" smtClean="0">
                          <a:solidFill>
                            <a:srgbClr val="0070C0"/>
                          </a:solidFill>
                        </a:rPr>
                        <a:t> un point de consigne HR % dans le bas de la plage permise pour le calcul de charge</a:t>
                      </a:r>
                    </a:p>
                    <a:p>
                      <a:r>
                        <a:rPr lang="fr-CA" sz="2400" baseline="0" dirty="0" smtClean="0"/>
                        <a:t>En particulier pour un bâtiment avec des occupants qui vont apporter eux aussi de l’humidité.</a:t>
                      </a:r>
                      <a:endParaRPr lang="fr-CA" sz="2400" dirty="0"/>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224503" y="3324659"/>
            <a:ext cx="1898590" cy="135386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23497" y="4800412"/>
            <a:ext cx="1425590" cy="1577144"/>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24503" y="1849999"/>
            <a:ext cx="2024584" cy="129097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332656"/>
            <a:ext cx="10058400" cy="1224136"/>
          </a:xfrm>
        </p:spPr>
        <p:txBody>
          <a:bodyPr>
            <a:normAutofit/>
          </a:bodyPr>
          <a:lstStyle/>
          <a:p>
            <a:r>
              <a:rPr lang="fr-CA" b="1" dirty="0">
                <a:solidFill>
                  <a:srgbClr val="008ED6"/>
                </a:solidFill>
              </a:rPr>
              <a:t>Plan de la conférence</a:t>
            </a:r>
          </a:p>
        </p:txBody>
      </p:sp>
      <p:sp>
        <p:nvSpPr>
          <p:cNvPr id="2" name="Content Placeholder 1"/>
          <p:cNvSpPr>
            <a:spLocks noGrp="1"/>
          </p:cNvSpPr>
          <p:nvPr>
            <p:ph idx="1"/>
          </p:nvPr>
        </p:nvSpPr>
        <p:spPr>
          <a:xfrm>
            <a:off x="1097280" y="1556792"/>
            <a:ext cx="9284968" cy="3972410"/>
          </a:xfrm>
        </p:spPr>
        <p:txBody>
          <a:bodyPr>
            <a:normAutofit/>
          </a:bodyPr>
          <a:lstStyle/>
          <a:p>
            <a:pPr marL="514350" indent="-514350">
              <a:buFont typeface="+mj-lt"/>
              <a:buAutoNum type="arabicPeriod"/>
            </a:pPr>
            <a:r>
              <a:rPr lang="fr-CA" b="1" dirty="0">
                <a:solidFill>
                  <a:srgbClr val="0070C0"/>
                </a:solidFill>
              </a:rPr>
              <a:t>Humidification</a:t>
            </a:r>
            <a:r>
              <a:rPr lang="fr-CA" b="1" dirty="0"/>
              <a:t> </a:t>
            </a:r>
          </a:p>
          <a:p>
            <a:pPr marL="914400" lvl="1" indent="-457200">
              <a:buFont typeface="+mj-lt"/>
              <a:buAutoNum type="alphaLcParenR"/>
            </a:pPr>
            <a:r>
              <a:rPr lang="fr-CA" dirty="0"/>
              <a:t>Humidification et processus isotherme </a:t>
            </a:r>
          </a:p>
          <a:p>
            <a:pPr marL="914400" lvl="1" indent="-457200">
              <a:buFont typeface="+mj-lt"/>
              <a:buAutoNum type="alphaLcParenR"/>
            </a:pPr>
            <a:r>
              <a:rPr lang="fr-CA" dirty="0"/>
              <a:t>Les éléments d’un système d’humidification</a:t>
            </a:r>
          </a:p>
          <a:p>
            <a:pPr marL="457200" indent="-457200">
              <a:buFont typeface="+mj-lt"/>
              <a:buAutoNum type="arabicPeriod"/>
            </a:pPr>
            <a:r>
              <a:rPr lang="fr-CA" b="1" dirty="0" smtClean="0">
                <a:solidFill>
                  <a:srgbClr val="0070C0"/>
                </a:solidFill>
              </a:rPr>
              <a:t>Comment maximiser </a:t>
            </a:r>
            <a:r>
              <a:rPr lang="fr-CA" b="1" dirty="0">
                <a:solidFill>
                  <a:srgbClr val="0070C0"/>
                </a:solidFill>
              </a:rPr>
              <a:t>l’efficacité, comment?</a:t>
            </a:r>
          </a:p>
          <a:p>
            <a:pPr marL="914400" lvl="1" indent="-457200">
              <a:buFont typeface="+mj-lt"/>
              <a:buAutoNum type="alphaLcParenR"/>
            </a:pPr>
            <a:r>
              <a:rPr lang="fr-CA" dirty="0"/>
              <a:t>Les facteurs influents évidents</a:t>
            </a:r>
          </a:p>
          <a:p>
            <a:pPr marL="914400" lvl="1" indent="-457200">
              <a:buFont typeface="+mj-lt"/>
              <a:buAutoNum type="alphaLcParenR"/>
            </a:pPr>
            <a:r>
              <a:rPr lang="fr-CA" dirty="0"/>
              <a:t>Les facteurs oubliés…</a:t>
            </a:r>
          </a:p>
          <a:p>
            <a:pPr marL="914400" lvl="1" indent="-457200">
              <a:buFont typeface="+mj-lt"/>
              <a:buAutoNum type="alphaLcParenR"/>
            </a:pPr>
            <a:endParaRPr lang="fr-CA" dirty="0"/>
          </a:p>
          <a:p>
            <a:pPr marL="301943" lvl="1" indent="0">
              <a:buNone/>
            </a:pPr>
            <a:endParaRPr lang="fr-CA" dirty="0"/>
          </a:p>
        </p:txBody>
      </p:sp>
      <p:sp>
        <p:nvSpPr>
          <p:cNvPr id="5" name="Slide Number Placeholder 4">
            <a:extLst>
              <a:ext uri="{FF2B5EF4-FFF2-40B4-BE49-F238E27FC236}">
                <a16:creationId xmlns:a16="http://schemas.microsoft.com/office/drawing/2014/main" xmlns="" id="{6258D865-3F69-42F2-BBB8-8E5464DEC934}"/>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3</a:t>
            </a:fld>
            <a:endParaRPr lang="en-US" sz="1000">
              <a:solidFill>
                <a:schemeClr val="bg2">
                  <a:shade val="50000"/>
                </a:schemeClr>
              </a:solidFill>
            </a:endParaRPr>
          </a:p>
        </p:txBody>
      </p:sp>
    </p:spTree>
    <p:extLst>
      <p:ext uri="{BB962C8B-B14F-4D97-AF65-F5344CB8AC3E}">
        <p14:creationId xmlns:p14="http://schemas.microsoft.com/office/powerpoint/2010/main" xmlns="" val="2746600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A" b="1" dirty="0">
                <a:solidFill>
                  <a:srgbClr val="0070C0"/>
                </a:solidFill>
              </a:rPr>
              <a:t>Conseils pour la conception de rampes</a:t>
            </a:r>
            <a:endParaRPr lang="en-CA" b="1" dirty="0">
              <a:solidFill>
                <a:srgbClr val="0070C0"/>
              </a:solidFill>
            </a:endParaRPr>
          </a:p>
        </p:txBody>
      </p:sp>
      <p:sp>
        <p:nvSpPr>
          <p:cNvPr id="2" name="Content Placeholder 1"/>
          <p:cNvSpPr>
            <a:spLocks noGrp="1"/>
          </p:cNvSpPr>
          <p:nvPr>
            <p:ph idx="1"/>
          </p:nvPr>
        </p:nvSpPr>
        <p:spPr>
          <a:xfrm>
            <a:off x="2783632" y="2175389"/>
            <a:ext cx="7056784" cy="4061923"/>
          </a:xfrm>
        </p:spPr>
        <p:txBody>
          <a:bodyPr>
            <a:normAutofit fontScale="92500" lnSpcReduction="20000"/>
          </a:bodyPr>
          <a:lstStyle/>
          <a:p>
            <a:r>
              <a:rPr lang="fr-CA" b="1" dirty="0">
                <a:solidFill>
                  <a:srgbClr val="0070C0"/>
                </a:solidFill>
                <a:latin typeface="+mj-lt"/>
              </a:rPr>
              <a:t>Éviter grande variation %</a:t>
            </a:r>
            <a:r>
              <a:rPr lang="fr-CA" b="1" dirty="0" smtClean="0">
                <a:solidFill>
                  <a:srgbClr val="0070C0"/>
                </a:solidFill>
                <a:latin typeface="+mj-lt"/>
              </a:rPr>
              <a:t>HR </a:t>
            </a:r>
          </a:p>
          <a:p>
            <a:pPr marL="457200" lvl="1" indent="0">
              <a:buNone/>
            </a:pPr>
            <a:r>
              <a:rPr lang="fr-CA" dirty="0" smtClean="0">
                <a:latin typeface="+mj-lt"/>
              </a:rPr>
              <a:t>Par exemple une différence de plus de 50% HR.</a:t>
            </a:r>
            <a:endParaRPr lang="fr-CA" dirty="0">
              <a:latin typeface="+mj-lt"/>
            </a:endParaRPr>
          </a:p>
          <a:p>
            <a:r>
              <a:rPr lang="fr-CA" b="1" dirty="0" smtClean="0">
                <a:solidFill>
                  <a:srgbClr val="0070C0"/>
                </a:solidFill>
                <a:latin typeface="+mj-lt"/>
              </a:rPr>
              <a:t>Éviter </a:t>
            </a:r>
            <a:r>
              <a:rPr lang="fr-CA" b="1" dirty="0">
                <a:solidFill>
                  <a:srgbClr val="0070C0"/>
                </a:solidFill>
                <a:latin typeface="+mj-lt"/>
              </a:rPr>
              <a:t>DNM très </a:t>
            </a:r>
            <a:r>
              <a:rPr lang="fr-CA" b="1" dirty="0" smtClean="0">
                <a:solidFill>
                  <a:srgbClr val="0070C0"/>
                </a:solidFill>
                <a:latin typeface="+mj-lt"/>
              </a:rPr>
              <a:t>courte</a:t>
            </a:r>
          </a:p>
          <a:p>
            <a:pPr marL="457200" lvl="1" indent="0">
              <a:buNone/>
            </a:pPr>
            <a:r>
              <a:rPr lang="fr-CA" dirty="0" smtClean="0">
                <a:latin typeface="+mj-lt"/>
              </a:rPr>
              <a:t>Par exemple une DNM de moins de 12po. </a:t>
            </a:r>
            <a:endParaRPr lang="fr-CA" dirty="0">
              <a:latin typeface="+mj-lt"/>
            </a:endParaRPr>
          </a:p>
          <a:p>
            <a:pPr marL="457200" lvl="1" indent="0">
              <a:buNone/>
            </a:pPr>
            <a:r>
              <a:rPr lang="fr-CA" dirty="0" smtClean="0">
                <a:latin typeface="+mj-lt"/>
              </a:rPr>
              <a:t>Éviter </a:t>
            </a:r>
            <a:r>
              <a:rPr lang="fr-CA" dirty="0">
                <a:latin typeface="+mj-lt"/>
              </a:rPr>
              <a:t>transition et filtres trop </a:t>
            </a:r>
            <a:r>
              <a:rPr lang="fr-CA" dirty="0" smtClean="0">
                <a:latin typeface="+mj-lt"/>
              </a:rPr>
              <a:t>proches</a:t>
            </a:r>
          </a:p>
          <a:p>
            <a:r>
              <a:rPr lang="fr-CA" b="1" dirty="0" smtClean="0">
                <a:solidFill>
                  <a:srgbClr val="0070C0"/>
                </a:solidFill>
                <a:latin typeface="+mj-lt"/>
              </a:rPr>
              <a:t>Si l’entraxe des tubes est inférieur a 3po</a:t>
            </a:r>
          </a:p>
          <a:p>
            <a:pPr marL="457200" lvl="1" indent="0">
              <a:buNone/>
            </a:pPr>
            <a:r>
              <a:rPr lang="fr-CA" dirty="0" smtClean="0">
                <a:latin typeface="+mj-lt"/>
              </a:rPr>
              <a:t>la perte de charge et les pertes en condensats seront importantes.</a:t>
            </a:r>
          </a:p>
          <a:p>
            <a:r>
              <a:rPr lang="fr-CA" b="1" dirty="0" smtClean="0">
                <a:solidFill>
                  <a:srgbClr val="0070C0"/>
                </a:solidFill>
                <a:latin typeface="+mj-lt"/>
              </a:rPr>
              <a:t>Une fois appliqués tous les conseils précédents, considérer l’ajout d’isolant thermique sur les tubes et collecteur de rampe, et vérifier son amortissement.</a:t>
            </a:r>
          </a:p>
          <a:p>
            <a:endParaRPr lang="fr-CA" dirty="0">
              <a:latin typeface="+mj-lt"/>
            </a:endParaRPr>
          </a:p>
        </p:txBody>
      </p:sp>
      <p:sp>
        <p:nvSpPr>
          <p:cNvPr id="5" name="TextBox 4"/>
          <p:cNvSpPr txBox="1"/>
          <p:nvPr/>
        </p:nvSpPr>
        <p:spPr>
          <a:xfrm>
            <a:off x="856202" y="1473593"/>
            <a:ext cx="9145016" cy="523220"/>
          </a:xfrm>
          <a:prstGeom prst="rect">
            <a:avLst/>
          </a:prstGeom>
          <a:noFill/>
        </p:spPr>
        <p:txBody>
          <a:bodyPr wrap="square" rtlCol="0">
            <a:spAutoFit/>
          </a:bodyPr>
          <a:lstStyle/>
          <a:p>
            <a:pPr>
              <a:buNone/>
            </a:pPr>
            <a:r>
              <a:rPr lang="fr-CA" sz="2800" dirty="0">
                <a:solidFill>
                  <a:schemeClr val="accent6">
                    <a:lumMod val="75000"/>
                  </a:schemeClr>
                </a:solidFill>
              </a:rPr>
              <a:t>Pour une dispersion de vapeur efficace</a:t>
            </a:r>
          </a:p>
        </p:txBody>
      </p:sp>
      <p:sp>
        <p:nvSpPr>
          <p:cNvPr id="6" name="Slide Number Placeholder 5">
            <a:extLst>
              <a:ext uri="{FF2B5EF4-FFF2-40B4-BE49-F238E27FC236}">
                <a16:creationId xmlns:a16="http://schemas.microsoft.com/office/drawing/2014/main" xmlns="" id="{F1B44EC4-5258-44A2-92A2-C970135F7753}"/>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30</a:t>
            </a:fld>
            <a:endParaRPr lang="en-US" sz="1000">
              <a:solidFill>
                <a:schemeClr val="bg2">
                  <a:shade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840416" y="4168777"/>
            <a:ext cx="1979551" cy="1857159"/>
          </a:xfrm>
          <a:prstGeom prst="rect">
            <a:avLst/>
          </a:prstGeom>
        </p:spPr>
      </p:pic>
      <p:sp>
        <p:nvSpPr>
          <p:cNvPr id="8" name="Heart 7"/>
          <p:cNvSpPr/>
          <p:nvPr/>
        </p:nvSpPr>
        <p:spPr>
          <a:xfrm>
            <a:off x="10365844" y="4612135"/>
            <a:ext cx="928694" cy="1000132"/>
          </a:xfrm>
          <a:prstGeom prst="hear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62763" y="2204864"/>
            <a:ext cx="2058064" cy="1827684"/>
          </a:xfrm>
          <a:prstGeom prst="rect">
            <a:avLst/>
          </a:prstGeom>
        </p:spPr>
      </p:pic>
      <p:sp>
        <p:nvSpPr>
          <p:cNvPr id="10" name="Multiply 9"/>
          <p:cNvSpPr/>
          <p:nvPr/>
        </p:nvSpPr>
        <p:spPr>
          <a:xfrm>
            <a:off x="562763" y="2204864"/>
            <a:ext cx="1714512" cy="157163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r-CA" b="1" dirty="0">
                <a:solidFill>
                  <a:srgbClr val="0070C0"/>
                </a:solidFill>
              </a:rPr>
              <a:t>5 questions à se poser</a:t>
            </a:r>
          </a:p>
        </p:txBody>
      </p:sp>
      <p:sp>
        <p:nvSpPr>
          <p:cNvPr id="2" name="Content Placeholder 1"/>
          <p:cNvSpPr>
            <a:spLocks noGrp="1"/>
          </p:cNvSpPr>
          <p:nvPr>
            <p:ph idx="1"/>
          </p:nvPr>
        </p:nvSpPr>
        <p:spPr>
          <a:xfrm>
            <a:off x="1728106" y="1596464"/>
            <a:ext cx="7776864" cy="4104456"/>
          </a:xfrm>
        </p:spPr>
        <p:txBody>
          <a:bodyPr>
            <a:normAutofit fontScale="92500" lnSpcReduction="10000"/>
          </a:bodyPr>
          <a:lstStyle/>
          <a:p>
            <a:r>
              <a:rPr lang="fr-CA" dirty="0"/>
              <a:t>Ais je vraiment besoin de cette capacité ?</a:t>
            </a:r>
          </a:p>
          <a:p>
            <a:r>
              <a:rPr lang="fr-CA" dirty="0"/>
              <a:t>Ah oui? Vraiment? combien de jours par an ?</a:t>
            </a:r>
          </a:p>
          <a:p>
            <a:r>
              <a:rPr lang="fr-CA" dirty="0"/>
              <a:t>Ais je calculé ma capacité en fonction de tous les modes</a:t>
            </a:r>
            <a:r>
              <a:rPr lang="fr-CA" dirty="0" smtClean="0"/>
              <a:t>? (chauffage et économiseur)</a:t>
            </a:r>
            <a:endParaRPr lang="fr-CA" dirty="0"/>
          </a:p>
          <a:p>
            <a:r>
              <a:rPr lang="fr-CA" dirty="0"/>
              <a:t>Quel est le %HR à la sortie ?</a:t>
            </a:r>
          </a:p>
          <a:p>
            <a:pPr lvl="1"/>
            <a:r>
              <a:rPr lang="fr-CA" sz="2400" dirty="0"/>
              <a:t>Si</a:t>
            </a:r>
            <a:r>
              <a:rPr lang="fr-CA" sz="3200" dirty="0"/>
              <a:t> </a:t>
            </a:r>
            <a:r>
              <a:rPr lang="fr-CA" sz="3500" b="1" dirty="0">
                <a:solidFill>
                  <a:srgbClr val="FF0000"/>
                </a:solidFill>
              </a:rPr>
              <a:t>&gt; </a:t>
            </a:r>
            <a:r>
              <a:rPr lang="fr-CA" sz="2600" b="1" dirty="0">
                <a:solidFill>
                  <a:srgbClr val="FF0000"/>
                </a:solidFill>
              </a:rPr>
              <a:t>70%HR </a:t>
            </a:r>
            <a:endParaRPr lang="fr-CA" sz="2400" b="1" dirty="0">
              <a:solidFill>
                <a:srgbClr val="FF0000"/>
              </a:solidFill>
            </a:endParaRPr>
          </a:p>
          <a:p>
            <a:pPr marL="644843" lvl="1" indent="-342900"/>
            <a:endParaRPr lang="fr-CA" dirty="0"/>
          </a:p>
          <a:p>
            <a:r>
              <a:rPr lang="fr-CA" dirty="0"/>
              <a:t>Quelle est la différence de HR entre entrée et sortie ?</a:t>
            </a:r>
          </a:p>
          <a:p>
            <a:pPr lvl="1"/>
            <a:r>
              <a:rPr lang="fr-CA" sz="2400" dirty="0"/>
              <a:t>Si </a:t>
            </a:r>
            <a:r>
              <a:rPr lang="fr-CA" sz="3500" b="1" dirty="0">
                <a:solidFill>
                  <a:srgbClr val="FF0000"/>
                </a:solidFill>
              </a:rPr>
              <a:t>&gt; </a:t>
            </a:r>
            <a:r>
              <a:rPr lang="fr-CA" sz="2600" b="1" dirty="0">
                <a:solidFill>
                  <a:srgbClr val="FF0000"/>
                </a:solidFill>
              </a:rPr>
              <a:t>50%HR </a:t>
            </a:r>
            <a:endParaRPr lang="fr-CA" sz="2400" b="1" dirty="0">
              <a:solidFill>
                <a:srgbClr val="FF0000"/>
              </a:solidFill>
            </a:endParaRPr>
          </a:p>
        </p:txBody>
      </p:sp>
      <p:pic>
        <p:nvPicPr>
          <p:cNvPr id="1026" name="Picture 2" descr="C:\Users\bsy\AppData\Local\Microsoft\Windows\INetCache\IE\ZDIYOL4W\warning-sign1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7190" y="3636549"/>
            <a:ext cx="744674" cy="62056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C:\Users\bsy\AppData\Local\Microsoft\Windows\INetCache\IE\ZDIYOL4W\warning-sign1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5780" y="4941328"/>
            <a:ext cx="744674" cy="62056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a:extLst>
              <a:ext uri="{FF2B5EF4-FFF2-40B4-BE49-F238E27FC236}">
                <a16:creationId xmlns:a16="http://schemas.microsoft.com/office/drawing/2014/main" xmlns="" id="{167DD15F-54DC-41C9-89F5-9D08D200832C}"/>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31</a:t>
            </a:fld>
            <a:endParaRPr lang="en-US" sz="1000">
              <a:solidFill>
                <a:schemeClr val="bg2">
                  <a:shade val="50000"/>
                </a:schemeClr>
              </a:solidFill>
            </a:endParaRPr>
          </a:p>
        </p:txBody>
      </p:sp>
    </p:spTree>
    <p:extLst>
      <p:ext uri="{BB962C8B-B14F-4D97-AF65-F5344CB8AC3E}">
        <p14:creationId xmlns:p14="http://schemas.microsoft.com/office/powerpoint/2010/main" xmlns="" val="522820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b="1" dirty="0">
                <a:solidFill>
                  <a:srgbClr val="008ED6"/>
                </a:solidFill>
              </a:rPr>
              <a:t>Conférence ASHRAE, Montréal</a:t>
            </a:r>
          </a:p>
        </p:txBody>
      </p:sp>
      <p:sp>
        <p:nvSpPr>
          <p:cNvPr id="2" name="Content Placeholder 1"/>
          <p:cNvSpPr>
            <a:spLocks noGrp="1"/>
          </p:cNvSpPr>
          <p:nvPr>
            <p:ph idx="1"/>
          </p:nvPr>
        </p:nvSpPr>
        <p:spPr>
          <a:xfrm>
            <a:off x="1919536" y="1697421"/>
            <a:ext cx="7543801" cy="2808312"/>
          </a:xfrm>
        </p:spPr>
        <p:txBody>
          <a:bodyPr>
            <a:normAutofit/>
          </a:bodyPr>
          <a:lstStyle/>
          <a:p>
            <a:pPr marL="0" indent="0" algn="ctr">
              <a:buNone/>
            </a:pPr>
            <a:r>
              <a:rPr lang="fr-CA" sz="4800" dirty="0"/>
              <a:t>Merci</a:t>
            </a:r>
          </a:p>
          <a:p>
            <a:pPr marL="0" indent="0" algn="ctr">
              <a:buNone/>
            </a:pPr>
            <a:r>
              <a:rPr lang="fr-CA" sz="4800" dirty="0"/>
              <a:t>Période de questions</a:t>
            </a:r>
          </a:p>
        </p:txBody>
      </p:sp>
      <p:sp>
        <p:nvSpPr>
          <p:cNvPr id="5" name="Slide Number Placeholder 4">
            <a:extLst>
              <a:ext uri="{FF2B5EF4-FFF2-40B4-BE49-F238E27FC236}">
                <a16:creationId xmlns:a16="http://schemas.microsoft.com/office/drawing/2014/main" xmlns="" id="{94ABA17E-C2F8-41A0-BB04-F9FA29C12A9F}"/>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32</a:t>
            </a:fld>
            <a:endParaRPr lang="en-US" sz="1000">
              <a:solidFill>
                <a:schemeClr val="bg2">
                  <a:shade val="50000"/>
                </a:schemeClr>
              </a:solidFill>
            </a:endParaRPr>
          </a:p>
        </p:txBody>
      </p:sp>
      <p:pic>
        <p:nvPicPr>
          <p:cNvPr id="6" name="Picture 5">
            <a:extLst>
              <a:ext uri="{FF2B5EF4-FFF2-40B4-BE49-F238E27FC236}">
                <a16:creationId xmlns:a16="http://schemas.microsoft.com/office/drawing/2014/main" xmlns="" id="{35291B5C-76F9-4A83-93B5-3462F4EEE60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06396" y="3861611"/>
            <a:ext cx="3658111" cy="2591162"/>
          </a:xfrm>
          <a:prstGeom prst="rect">
            <a:avLst/>
          </a:prstGeom>
        </p:spPr>
      </p:pic>
    </p:spTree>
    <p:extLst>
      <p:ext uri="{BB962C8B-B14F-4D97-AF65-F5344CB8AC3E}">
        <p14:creationId xmlns:p14="http://schemas.microsoft.com/office/powerpoint/2010/main" xmlns="" val="1694855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943CFA-9EEE-4336-9D36-519A51252C74}"/>
              </a:ext>
            </a:extLst>
          </p:cNvPr>
          <p:cNvSpPr>
            <a:spLocks noGrp="1"/>
          </p:cNvSpPr>
          <p:nvPr>
            <p:ph type="title"/>
          </p:nvPr>
        </p:nvSpPr>
        <p:spPr/>
        <p:txBody>
          <a:bodyPr/>
          <a:lstStyle/>
          <a:p>
            <a:r>
              <a:rPr lang="en-CA" b="1" dirty="0" err="1" smtClean="0">
                <a:solidFill>
                  <a:srgbClr val="008ED6"/>
                </a:solidFill>
              </a:rPr>
              <a:t>Humidité</a:t>
            </a:r>
            <a:r>
              <a:rPr lang="en-CA" b="1" dirty="0" smtClean="0">
                <a:solidFill>
                  <a:srgbClr val="008ED6"/>
                </a:solidFill>
              </a:rPr>
              <a:t> relative</a:t>
            </a:r>
            <a:endParaRPr lang="en-CA" b="1" dirty="0">
              <a:solidFill>
                <a:srgbClr val="008ED6"/>
              </a:solidFill>
            </a:endParaRPr>
          </a:p>
        </p:txBody>
      </p:sp>
      <p:pic>
        <p:nvPicPr>
          <p:cNvPr id="5" name="Content Placeholder 4">
            <a:extLst>
              <a:ext uri="{FF2B5EF4-FFF2-40B4-BE49-F238E27FC236}">
                <a16:creationId xmlns:a16="http://schemas.microsoft.com/office/drawing/2014/main" xmlns="" id="{DA1773B3-40BF-4DC8-87E7-A10B819E5FC4}"/>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775520" y="1916832"/>
            <a:ext cx="7871840" cy="4053410"/>
          </a:xfrm>
        </p:spPr>
      </p:pic>
      <p:sp>
        <p:nvSpPr>
          <p:cNvPr id="4" name="Slide Number Placeholder 3">
            <a:extLst>
              <a:ext uri="{FF2B5EF4-FFF2-40B4-BE49-F238E27FC236}">
                <a16:creationId xmlns:a16="http://schemas.microsoft.com/office/drawing/2014/main" xmlns="" id="{0A7A644B-E8E2-4361-9742-CE10214FE23D}"/>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4</a:t>
            </a:fld>
            <a:endParaRPr lang="en-US" sz="1000">
              <a:solidFill>
                <a:schemeClr val="bg2">
                  <a:shade val="50000"/>
                </a:schemeClr>
              </a:solidFill>
            </a:endParaRPr>
          </a:p>
        </p:txBody>
      </p:sp>
    </p:spTree>
    <p:extLst>
      <p:ext uri="{BB962C8B-B14F-4D97-AF65-F5344CB8AC3E}">
        <p14:creationId xmlns:p14="http://schemas.microsoft.com/office/powerpoint/2010/main" xmlns="" val="3818408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35560" y="1052736"/>
            <a:ext cx="7732016" cy="5169715"/>
          </a:xfrm>
          <a:prstGeom prst="rect">
            <a:avLst/>
          </a:prstGeom>
        </p:spPr>
      </p:pic>
      <p:sp>
        <p:nvSpPr>
          <p:cNvPr id="2" name="Title 1">
            <a:extLst>
              <a:ext uri="{FF2B5EF4-FFF2-40B4-BE49-F238E27FC236}">
                <a16:creationId xmlns:a16="http://schemas.microsoft.com/office/drawing/2014/main" xmlns="" id="{38943CFA-9EEE-4336-9D36-519A51252C74}"/>
              </a:ext>
            </a:extLst>
          </p:cNvPr>
          <p:cNvSpPr>
            <a:spLocks noGrp="1"/>
          </p:cNvSpPr>
          <p:nvPr>
            <p:ph type="title"/>
          </p:nvPr>
        </p:nvSpPr>
        <p:spPr/>
        <p:txBody>
          <a:bodyPr/>
          <a:lstStyle/>
          <a:p>
            <a:r>
              <a:rPr lang="en-CA" b="1" dirty="0">
                <a:solidFill>
                  <a:srgbClr val="008ED6"/>
                </a:solidFill>
              </a:rPr>
              <a:t>Humidification et </a:t>
            </a:r>
            <a:r>
              <a:rPr lang="en-CA" b="1" dirty="0" err="1">
                <a:solidFill>
                  <a:srgbClr val="008ED6"/>
                </a:solidFill>
              </a:rPr>
              <a:t>processus</a:t>
            </a:r>
            <a:r>
              <a:rPr lang="en-CA" b="1" dirty="0">
                <a:solidFill>
                  <a:srgbClr val="008ED6"/>
                </a:solidFill>
              </a:rPr>
              <a:t> </a:t>
            </a:r>
            <a:r>
              <a:rPr lang="en-CA" b="1" dirty="0" err="1">
                <a:solidFill>
                  <a:srgbClr val="008ED6"/>
                </a:solidFill>
              </a:rPr>
              <a:t>isotherme</a:t>
            </a:r>
            <a:endParaRPr lang="en-CA" b="1" dirty="0">
              <a:solidFill>
                <a:srgbClr val="008ED6"/>
              </a:solidFill>
            </a:endParaRPr>
          </a:p>
        </p:txBody>
      </p:sp>
      <p:pic>
        <p:nvPicPr>
          <p:cNvPr id="8" name="Picture 7">
            <a:extLst>
              <a:ext uri="{FF2B5EF4-FFF2-40B4-BE49-F238E27FC236}">
                <a16:creationId xmlns:a16="http://schemas.microsoft.com/office/drawing/2014/main" xmlns="" id="{04DDBE9B-4D15-40D5-9BDD-030AD1BCFE00}"/>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5771" y="3927913"/>
            <a:ext cx="2048161" cy="1676634"/>
          </a:xfrm>
          <a:prstGeom prst="rect">
            <a:avLst/>
          </a:prstGeom>
        </p:spPr>
      </p:pic>
      <p:sp>
        <p:nvSpPr>
          <p:cNvPr id="9" name="TextBox 8">
            <a:extLst>
              <a:ext uri="{FF2B5EF4-FFF2-40B4-BE49-F238E27FC236}">
                <a16:creationId xmlns:a16="http://schemas.microsoft.com/office/drawing/2014/main" xmlns="" id="{BAAF155A-E6F1-4A96-BC4B-50DECD04B387}"/>
              </a:ext>
            </a:extLst>
          </p:cNvPr>
          <p:cNvSpPr txBox="1"/>
          <p:nvPr/>
        </p:nvSpPr>
        <p:spPr>
          <a:xfrm>
            <a:off x="1570352" y="6093296"/>
            <a:ext cx="8426152" cy="646331"/>
          </a:xfrm>
          <a:prstGeom prst="rect">
            <a:avLst/>
          </a:prstGeom>
          <a:noFill/>
        </p:spPr>
        <p:txBody>
          <a:bodyPr wrap="square" rtlCol="0">
            <a:spAutoFit/>
          </a:bodyPr>
          <a:lstStyle/>
          <a:p>
            <a:pPr algn="ctr"/>
            <a:r>
              <a:rPr lang="en-CA" sz="3600" b="1" dirty="0"/>
              <a:t>Humidification = </a:t>
            </a:r>
            <a:r>
              <a:rPr lang="en-CA" sz="3600" b="1" dirty="0" err="1"/>
              <a:t>énergie</a:t>
            </a:r>
            <a:endParaRPr lang="en-CA" sz="3600" b="1" dirty="0"/>
          </a:p>
        </p:txBody>
      </p:sp>
      <p:pic>
        <p:nvPicPr>
          <p:cNvPr id="14" name="Picture 13">
            <a:extLst>
              <a:ext uri="{FF2B5EF4-FFF2-40B4-BE49-F238E27FC236}">
                <a16:creationId xmlns:a16="http://schemas.microsoft.com/office/drawing/2014/main" xmlns="" id="{00BC11CF-4950-4F4E-928D-EA6FB97E555A}"/>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056440" y="1097442"/>
            <a:ext cx="1704975" cy="3076575"/>
          </a:xfrm>
          <a:prstGeom prst="rect">
            <a:avLst/>
          </a:prstGeom>
        </p:spPr>
      </p:pic>
      <p:sp>
        <p:nvSpPr>
          <p:cNvPr id="4" name="Slide Number Placeholder 3">
            <a:extLst>
              <a:ext uri="{FF2B5EF4-FFF2-40B4-BE49-F238E27FC236}">
                <a16:creationId xmlns:a16="http://schemas.microsoft.com/office/drawing/2014/main" xmlns="" id="{10B6ABB3-68BB-46C1-AF52-DEC23465A35E}"/>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5</a:t>
            </a:fld>
            <a:endParaRPr lang="en-US" sz="1000">
              <a:solidFill>
                <a:schemeClr val="bg2">
                  <a:shade val="50000"/>
                </a:schemeClr>
              </a:solidFill>
            </a:endParaRPr>
          </a:p>
        </p:txBody>
      </p:sp>
      <p:cxnSp>
        <p:nvCxnSpPr>
          <p:cNvPr id="5" name="Straight Arrow Connector 4"/>
          <p:cNvCxnSpPr/>
          <p:nvPr/>
        </p:nvCxnSpPr>
        <p:spPr>
          <a:xfrm flipH="1" flipV="1">
            <a:off x="3920067" y="1970403"/>
            <a:ext cx="15693" cy="1028411"/>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59104" y="3027988"/>
            <a:ext cx="16932" cy="1095205"/>
          </a:xfrm>
          <a:prstGeom prst="straightConnector1">
            <a:avLst/>
          </a:prstGeom>
          <a:ln w="762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2813932" y="2997884"/>
            <a:ext cx="1135196" cy="930"/>
          </a:xfrm>
          <a:prstGeom prst="straightConnector1">
            <a:avLst/>
          </a:prstGeom>
          <a:ln w="76200">
            <a:solidFill>
              <a:srgbClr val="008ED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76036" y="2987684"/>
            <a:ext cx="120720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204590" y="2276190"/>
            <a:ext cx="731170" cy="72169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959104" y="2273576"/>
            <a:ext cx="720080" cy="724308"/>
          </a:xfrm>
          <a:prstGeom prst="straightConnector1">
            <a:avLst/>
          </a:prstGeom>
          <a:ln w="762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976036" y="3025395"/>
            <a:ext cx="759708" cy="741949"/>
          </a:xfrm>
          <a:prstGeom prst="straightConnector1">
            <a:avLst/>
          </a:prstGeom>
          <a:ln w="762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27934" y="3025394"/>
            <a:ext cx="731170" cy="741949"/>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BAAF155A-E6F1-4A96-BC4B-50DECD04B387}"/>
              </a:ext>
            </a:extLst>
          </p:cNvPr>
          <p:cNvSpPr txBox="1"/>
          <p:nvPr/>
        </p:nvSpPr>
        <p:spPr>
          <a:xfrm>
            <a:off x="2639616" y="1414517"/>
            <a:ext cx="2528651" cy="646331"/>
          </a:xfrm>
          <a:prstGeom prst="rect">
            <a:avLst/>
          </a:prstGeom>
          <a:noFill/>
        </p:spPr>
        <p:txBody>
          <a:bodyPr wrap="square" rtlCol="0">
            <a:spAutoFit/>
          </a:bodyPr>
          <a:lstStyle/>
          <a:p>
            <a:pPr algn="ctr"/>
            <a:r>
              <a:rPr lang="en-CA" b="1" dirty="0" smtClean="0">
                <a:solidFill>
                  <a:srgbClr val="002060"/>
                </a:solidFill>
              </a:rPr>
              <a:t>Humidification </a:t>
            </a:r>
            <a:r>
              <a:rPr lang="en-CA" b="1" dirty="0" err="1" smtClean="0">
                <a:solidFill>
                  <a:srgbClr val="002060"/>
                </a:solidFill>
              </a:rPr>
              <a:t>isotherme</a:t>
            </a:r>
            <a:endParaRPr lang="en-CA" b="1" dirty="0">
              <a:solidFill>
                <a:srgbClr val="002060"/>
              </a:solidFill>
            </a:endParaRPr>
          </a:p>
        </p:txBody>
      </p:sp>
      <p:sp>
        <p:nvSpPr>
          <p:cNvPr id="31" name="TextBox 30">
            <a:extLst>
              <a:ext uri="{FF2B5EF4-FFF2-40B4-BE49-F238E27FC236}">
                <a16:creationId xmlns:a16="http://schemas.microsoft.com/office/drawing/2014/main" xmlns="" id="{BAAF155A-E6F1-4A96-BC4B-50DECD04B387}"/>
              </a:ext>
            </a:extLst>
          </p:cNvPr>
          <p:cNvSpPr txBox="1"/>
          <p:nvPr/>
        </p:nvSpPr>
        <p:spPr>
          <a:xfrm>
            <a:off x="1220994" y="1920687"/>
            <a:ext cx="2528651" cy="646331"/>
          </a:xfrm>
          <a:prstGeom prst="rect">
            <a:avLst/>
          </a:prstGeom>
          <a:noFill/>
        </p:spPr>
        <p:txBody>
          <a:bodyPr wrap="square" rtlCol="0">
            <a:spAutoFit/>
          </a:bodyPr>
          <a:lstStyle/>
          <a:p>
            <a:pPr algn="ctr"/>
            <a:r>
              <a:rPr lang="en-CA" b="1" dirty="0" smtClean="0">
                <a:solidFill>
                  <a:srgbClr val="7030A0"/>
                </a:solidFill>
              </a:rPr>
              <a:t>Humidification </a:t>
            </a:r>
            <a:r>
              <a:rPr lang="en-CA" b="1" dirty="0" err="1" smtClean="0">
                <a:solidFill>
                  <a:srgbClr val="7030A0"/>
                </a:solidFill>
              </a:rPr>
              <a:t>adiabatique</a:t>
            </a:r>
            <a:endParaRPr lang="en-CA" b="1" dirty="0">
              <a:solidFill>
                <a:srgbClr val="7030A0"/>
              </a:solidFill>
            </a:endParaRPr>
          </a:p>
        </p:txBody>
      </p:sp>
    </p:spTree>
    <p:extLst>
      <p:ext uri="{BB962C8B-B14F-4D97-AF65-F5344CB8AC3E}">
        <p14:creationId xmlns:p14="http://schemas.microsoft.com/office/powerpoint/2010/main" xmlns="" val="2662256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0E0D9BD-7593-4BB9-AFC0-3DC6C515150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99656" y="1595602"/>
            <a:ext cx="6822758" cy="4641710"/>
          </a:xfrm>
          <a:prstGeom prst="rect">
            <a:avLst/>
          </a:prstGeom>
        </p:spPr>
      </p:pic>
      <p:sp>
        <p:nvSpPr>
          <p:cNvPr id="2" name="Title 1">
            <a:extLst>
              <a:ext uri="{FF2B5EF4-FFF2-40B4-BE49-F238E27FC236}">
                <a16:creationId xmlns:a16="http://schemas.microsoft.com/office/drawing/2014/main" xmlns="" id="{38943CFA-9EEE-4336-9D36-519A51252C74}"/>
              </a:ext>
            </a:extLst>
          </p:cNvPr>
          <p:cNvSpPr>
            <a:spLocks noGrp="1"/>
          </p:cNvSpPr>
          <p:nvPr>
            <p:ph type="title"/>
          </p:nvPr>
        </p:nvSpPr>
        <p:spPr/>
        <p:txBody>
          <a:bodyPr/>
          <a:lstStyle/>
          <a:p>
            <a:r>
              <a:rPr lang="en-CA" b="1" dirty="0">
                <a:solidFill>
                  <a:srgbClr val="008ED6"/>
                </a:solidFill>
              </a:rPr>
              <a:t>Les </a:t>
            </a:r>
            <a:r>
              <a:rPr lang="en-CA" b="1" dirty="0" err="1">
                <a:solidFill>
                  <a:srgbClr val="008ED6"/>
                </a:solidFill>
              </a:rPr>
              <a:t>éléments</a:t>
            </a:r>
            <a:r>
              <a:rPr lang="en-CA" b="1" dirty="0">
                <a:solidFill>
                  <a:srgbClr val="008ED6"/>
                </a:solidFill>
              </a:rPr>
              <a:t> d’un </a:t>
            </a:r>
            <a:r>
              <a:rPr lang="en-CA" b="1" dirty="0" err="1">
                <a:solidFill>
                  <a:srgbClr val="008ED6"/>
                </a:solidFill>
              </a:rPr>
              <a:t>système</a:t>
            </a:r>
            <a:r>
              <a:rPr lang="en-CA" b="1" dirty="0">
                <a:solidFill>
                  <a:srgbClr val="008ED6"/>
                </a:solidFill>
              </a:rPr>
              <a:t> </a:t>
            </a:r>
            <a:r>
              <a:rPr lang="en-CA" b="1" dirty="0" err="1">
                <a:solidFill>
                  <a:srgbClr val="008ED6"/>
                </a:solidFill>
              </a:rPr>
              <a:t>d’humidification</a:t>
            </a:r>
            <a:endParaRPr lang="en-CA" b="1" dirty="0">
              <a:solidFill>
                <a:srgbClr val="008ED6"/>
              </a:solidFill>
            </a:endParaRPr>
          </a:p>
        </p:txBody>
      </p:sp>
      <p:sp>
        <p:nvSpPr>
          <p:cNvPr id="10" name="TextBox 9">
            <a:extLst>
              <a:ext uri="{FF2B5EF4-FFF2-40B4-BE49-F238E27FC236}">
                <a16:creationId xmlns:a16="http://schemas.microsoft.com/office/drawing/2014/main" xmlns="" id="{D9434666-9BAC-4350-98F4-020BA1104269}"/>
              </a:ext>
            </a:extLst>
          </p:cNvPr>
          <p:cNvSpPr txBox="1"/>
          <p:nvPr/>
        </p:nvSpPr>
        <p:spPr>
          <a:xfrm>
            <a:off x="839416" y="1581640"/>
            <a:ext cx="2376264" cy="461665"/>
          </a:xfrm>
          <a:prstGeom prst="rect">
            <a:avLst/>
          </a:prstGeom>
          <a:noFill/>
        </p:spPr>
        <p:txBody>
          <a:bodyPr wrap="square" rtlCol="0">
            <a:spAutoFit/>
          </a:bodyPr>
          <a:lstStyle/>
          <a:p>
            <a:r>
              <a:rPr lang="en-CA" sz="2400" dirty="0" err="1"/>
              <a:t>Rampe</a:t>
            </a:r>
            <a:r>
              <a:rPr lang="en-CA" sz="2400" dirty="0"/>
              <a:t> de </a:t>
            </a:r>
            <a:r>
              <a:rPr lang="en-CA" sz="2400" dirty="0" err="1"/>
              <a:t>vapeur</a:t>
            </a:r>
            <a:endParaRPr lang="en-CA" sz="2400" dirty="0"/>
          </a:p>
        </p:txBody>
      </p:sp>
      <p:sp>
        <p:nvSpPr>
          <p:cNvPr id="11" name="TextBox 10">
            <a:extLst>
              <a:ext uri="{FF2B5EF4-FFF2-40B4-BE49-F238E27FC236}">
                <a16:creationId xmlns:a16="http://schemas.microsoft.com/office/drawing/2014/main" xmlns="" id="{A556AF7C-7C75-4AFF-A30D-7C440563B630}"/>
              </a:ext>
            </a:extLst>
          </p:cNvPr>
          <p:cNvSpPr txBox="1"/>
          <p:nvPr/>
        </p:nvSpPr>
        <p:spPr>
          <a:xfrm>
            <a:off x="875420" y="5040445"/>
            <a:ext cx="1764196" cy="830997"/>
          </a:xfrm>
          <a:prstGeom prst="rect">
            <a:avLst/>
          </a:prstGeom>
          <a:noFill/>
        </p:spPr>
        <p:txBody>
          <a:bodyPr wrap="square" rtlCol="0">
            <a:spAutoFit/>
          </a:bodyPr>
          <a:lstStyle/>
          <a:p>
            <a:r>
              <a:rPr lang="en-CA" sz="2400" dirty="0" err="1"/>
              <a:t>Générateur</a:t>
            </a:r>
            <a:r>
              <a:rPr lang="en-CA" sz="2400" dirty="0"/>
              <a:t> de </a:t>
            </a:r>
            <a:r>
              <a:rPr lang="en-CA" sz="2400" dirty="0" err="1"/>
              <a:t>vapeur</a:t>
            </a:r>
            <a:endParaRPr lang="en-CA" sz="2400" dirty="0"/>
          </a:p>
        </p:txBody>
      </p:sp>
      <p:sp>
        <p:nvSpPr>
          <p:cNvPr id="12" name="TextBox 11">
            <a:extLst>
              <a:ext uri="{FF2B5EF4-FFF2-40B4-BE49-F238E27FC236}">
                <a16:creationId xmlns:a16="http://schemas.microsoft.com/office/drawing/2014/main" xmlns="" id="{5B8E7B19-04BD-4C4F-B102-8B85943FF836}"/>
              </a:ext>
            </a:extLst>
          </p:cNvPr>
          <p:cNvSpPr txBox="1"/>
          <p:nvPr/>
        </p:nvSpPr>
        <p:spPr>
          <a:xfrm>
            <a:off x="8472264" y="4268414"/>
            <a:ext cx="3168352" cy="830997"/>
          </a:xfrm>
          <a:prstGeom prst="rect">
            <a:avLst/>
          </a:prstGeom>
          <a:noFill/>
        </p:spPr>
        <p:txBody>
          <a:bodyPr wrap="square" rtlCol="0">
            <a:spAutoFit/>
          </a:bodyPr>
          <a:lstStyle/>
          <a:p>
            <a:r>
              <a:rPr lang="en-CA" sz="2400" dirty="0" err="1"/>
              <a:t>Interrupteur</a:t>
            </a:r>
            <a:r>
              <a:rPr lang="en-CA" sz="2400" dirty="0"/>
              <a:t> (hygrostat) de haute </a:t>
            </a:r>
            <a:r>
              <a:rPr lang="en-CA" sz="2400" dirty="0" err="1"/>
              <a:t>limite</a:t>
            </a:r>
            <a:endParaRPr lang="en-CA" sz="2400" dirty="0"/>
          </a:p>
        </p:txBody>
      </p:sp>
      <p:sp>
        <p:nvSpPr>
          <p:cNvPr id="13" name="TextBox 12">
            <a:extLst>
              <a:ext uri="{FF2B5EF4-FFF2-40B4-BE49-F238E27FC236}">
                <a16:creationId xmlns:a16="http://schemas.microsoft.com/office/drawing/2014/main" xmlns="" id="{531B4688-3940-414E-A9F9-07A894C45B4B}"/>
              </a:ext>
            </a:extLst>
          </p:cNvPr>
          <p:cNvSpPr txBox="1"/>
          <p:nvPr/>
        </p:nvSpPr>
        <p:spPr>
          <a:xfrm>
            <a:off x="839416" y="2655939"/>
            <a:ext cx="2016224" cy="830997"/>
          </a:xfrm>
          <a:prstGeom prst="rect">
            <a:avLst/>
          </a:prstGeom>
          <a:noFill/>
        </p:spPr>
        <p:txBody>
          <a:bodyPr wrap="square" rtlCol="0">
            <a:spAutoFit/>
          </a:bodyPr>
          <a:lstStyle/>
          <a:p>
            <a:r>
              <a:rPr lang="en-CA" sz="2400" dirty="0" err="1"/>
              <a:t>Interrupteur</a:t>
            </a:r>
            <a:r>
              <a:rPr lang="en-CA" sz="2400" dirty="0"/>
              <a:t> de debit </a:t>
            </a:r>
            <a:r>
              <a:rPr lang="en-CA" sz="2400" dirty="0" err="1"/>
              <a:t>d’air</a:t>
            </a:r>
            <a:endParaRPr lang="en-CA" sz="2400" dirty="0"/>
          </a:p>
        </p:txBody>
      </p:sp>
      <p:cxnSp>
        <p:nvCxnSpPr>
          <p:cNvPr id="15" name="Connector: Elbow 14">
            <a:extLst>
              <a:ext uri="{FF2B5EF4-FFF2-40B4-BE49-F238E27FC236}">
                <a16:creationId xmlns:a16="http://schemas.microsoft.com/office/drawing/2014/main" xmlns="" id="{40FA3D88-553F-4791-8D39-5AEF647A1A20}"/>
              </a:ext>
            </a:extLst>
          </p:cNvPr>
          <p:cNvCxnSpPr>
            <a:cxnSpLocks/>
          </p:cNvCxnSpPr>
          <p:nvPr/>
        </p:nvCxnSpPr>
        <p:spPr>
          <a:xfrm>
            <a:off x="1683639" y="2043306"/>
            <a:ext cx="2684169" cy="1097662"/>
          </a:xfrm>
          <a:prstGeom prst="bentConnector3">
            <a:avLst>
              <a:gd name="adj1" fmla="val 5000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Connector: Elbow 16">
            <a:extLst>
              <a:ext uri="{FF2B5EF4-FFF2-40B4-BE49-F238E27FC236}">
                <a16:creationId xmlns:a16="http://schemas.microsoft.com/office/drawing/2014/main" xmlns="" id="{37960A06-58FB-41BA-A18D-C8752C14B749}"/>
              </a:ext>
            </a:extLst>
          </p:cNvPr>
          <p:cNvCxnSpPr>
            <a:cxnSpLocks/>
          </p:cNvCxnSpPr>
          <p:nvPr/>
        </p:nvCxnSpPr>
        <p:spPr>
          <a:xfrm>
            <a:off x="1271464" y="3468318"/>
            <a:ext cx="1944216" cy="536746"/>
          </a:xfrm>
          <a:prstGeom prst="bentConnector3">
            <a:avLst>
              <a:gd name="adj1" fmla="val 5000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xmlns="" id="{D646DD19-DBFD-44A4-9E2C-C586D4840B7A}"/>
              </a:ext>
            </a:extLst>
          </p:cNvPr>
          <p:cNvCxnSpPr>
            <a:cxnSpLocks/>
          </p:cNvCxnSpPr>
          <p:nvPr/>
        </p:nvCxnSpPr>
        <p:spPr>
          <a:xfrm flipV="1">
            <a:off x="983432" y="5099411"/>
            <a:ext cx="2952328" cy="772032"/>
          </a:xfrm>
          <a:prstGeom prst="bentConnector3">
            <a:avLst>
              <a:gd name="adj1" fmla="val 50000"/>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71A854B-556A-452F-99E0-8E3FEBEC2171}"/>
              </a:ext>
            </a:extLst>
          </p:cNvPr>
          <p:cNvSpPr txBox="1"/>
          <p:nvPr/>
        </p:nvSpPr>
        <p:spPr>
          <a:xfrm>
            <a:off x="8906199" y="5821813"/>
            <a:ext cx="3258362" cy="830997"/>
          </a:xfrm>
          <a:prstGeom prst="rect">
            <a:avLst/>
          </a:prstGeom>
          <a:noFill/>
        </p:spPr>
        <p:txBody>
          <a:bodyPr wrap="square" rtlCol="0">
            <a:spAutoFit/>
          </a:bodyPr>
          <a:lstStyle/>
          <a:p>
            <a:r>
              <a:rPr lang="en-CA" sz="2400" dirty="0" err="1"/>
              <a:t>Sonde</a:t>
            </a:r>
            <a:r>
              <a:rPr lang="en-CA" sz="2400" dirty="0"/>
              <a:t> HR% </a:t>
            </a:r>
          </a:p>
          <a:p>
            <a:r>
              <a:rPr lang="en-CA" sz="2400" dirty="0"/>
              <a:t>Pièce </a:t>
            </a:r>
            <a:r>
              <a:rPr lang="en-CA" sz="2400" dirty="0" err="1"/>
              <a:t>ou</a:t>
            </a:r>
            <a:r>
              <a:rPr lang="en-CA" sz="2400" dirty="0"/>
              <a:t> conduit retour</a:t>
            </a:r>
          </a:p>
        </p:txBody>
      </p:sp>
      <p:sp>
        <p:nvSpPr>
          <p:cNvPr id="22" name="Slide Number Placeholder 21">
            <a:extLst>
              <a:ext uri="{FF2B5EF4-FFF2-40B4-BE49-F238E27FC236}">
                <a16:creationId xmlns:a16="http://schemas.microsoft.com/office/drawing/2014/main" xmlns="" id="{754F59C6-9F53-4BF3-BAF9-6CDC5E050A6D}"/>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6</a:t>
            </a:fld>
            <a:endParaRPr lang="en-US" sz="1000">
              <a:solidFill>
                <a:schemeClr val="bg2">
                  <a:shade val="50000"/>
                </a:schemeClr>
              </a:solidFill>
            </a:endParaRPr>
          </a:p>
        </p:txBody>
      </p:sp>
    </p:spTree>
    <p:extLst>
      <p:ext uri="{BB962C8B-B14F-4D97-AF65-F5344CB8AC3E}">
        <p14:creationId xmlns:p14="http://schemas.microsoft.com/office/powerpoint/2010/main" xmlns="" val="426846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b="1" dirty="0">
                <a:solidFill>
                  <a:srgbClr val="008ED6"/>
                </a:solidFill>
              </a:rPr>
              <a:t>Comment maximiser l’efficacité?</a:t>
            </a:r>
            <a:endParaRPr lang="en-CA" b="1" dirty="0">
              <a:solidFill>
                <a:srgbClr val="008ED6"/>
              </a:solidFill>
            </a:endParaRPr>
          </a:p>
        </p:txBody>
      </p:sp>
      <p:sp>
        <p:nvSpPr>
          <p:cNvPr id="2" name="Content Placeholder 1"/>
          <p:cNvSpPr>
            <a:spLocks noGrp="1"/>
          </p:cNvSpPr>
          <p:nvPr>
            <p:ph idx="1"/>
          </p:nvPr>
        </p:nvSpPr>
        <p:spPr/>
        <p:txBody>
          <a:bodyPr>
            <a:normAutofit/>
          </a:bodyPr>
          <a:lstStyle/>
          <a:p>
            <a:pPr marL="0" indent="0">
              <a:buNone/>
            </a:pPr>
            <a:r>
              <a:rPr lang="fr-CA" sz="3600" dirty="0"/>
              <a:t>Les facteurs influents </a:t>
            </a:r>
            <a:r>
              <a:rPr lang="fr-CA" sz="3600" u="sng" dirty="0"/>
              <a:t>évidents</a:t>
            </a:r>
            <a:r>
              <a:rPr lang="fr-CA" sz="3600" dirty="0"/>
              <a:t>:</a:t>
            </a:r>
          </a:p>
          <a:p>
            <a:pPr marL="0" indent="0">
              <a:buNone/>
            </a:pPr>
            <a:r>
              <a:rPr lang="fr-CA" dirty="0"/>
              <a:t>Humidification = énergie</a:t>
            </a:r>
          </a:p>
          <a:p>
            <a:pPr marL="0" indent="0">
              <a:buNone/>
            </a:pPr>
            <a:endParaRPr lang="fr-CA" dirty="0"/>
          </a:p>
          <a:p>
            <a:pPr marL="0" indent="0">
              <a:buNone/>
            </a:pPr>
            <a:r>
              <a:rPr lang="fr-CA" sz="3600" dirty="0"/>
              <a:t>En réduisant les pertes </a:t>
            </a:r>
            <a:r>
              <a:rPr lang="fr-CA" sz="3600" dirty="0" smtClean="0"/>
              <a:t>en condensats</a:t>
            </a:r>
            <a:endParaRPr lang="fr-CA" sz="3600" dirty="0"/>
          </a:p>
          <a:p>
            <a:pPr lvl="1"/>
            <a:r>
              <a:rPr lang="fr-CA" dirty="0" smtClean="0"/>
              <a:t>Isolation </a:t>
            </a:r>
            <a:r>
              <a:rPr lang="fr-CA" dirty="0"/>
              <a:t>thermique</a:t>
            </a:r>
          </a:p>
          <a:p>
            <a:pPr lvl="1"/>
            <a:r>
              <a:rPr lang="fr-CA" dirty="0"/>
              <a:t>Réduire la distance entre générateur de vapeur et rampe</a:t>
            </a:r>
          </a:p>
          <a:p>
            <a:pPr marL="0" indent="0">
              <a:buNone/>
            </a:pPr>
            <a:r>
              <a:rPr lang="fr-CA" sz="3600" dirty="0"/>
              <a:t>En réduisant les pertes </a:t>
            </a:r>
            <a:r>
              <a:rPr lang="fr-CA" sz="3600" dirty="0" smtClean="0"/>
              <a:t>en eau </a:t>
            </a:r>
            <a:r>
              <a:rPr lang="fr-CA" sz="3600" dirty="0"/>
              <a:t>drainée ou </a:t>
            </a:r>
            <a:r>
              <a:rPr lang="fr-CA" sz="3600" dirty="0" smtClean="0"/>
              <a:t>consommée</a:t>
            </a:r>
            <a:endParaRPr lang="fr-CA" sz="3600" dirty="0"/>
          </a:p>
          <a:p>
            <a:pPr lvl="1"/>
            <a:r>
              <a:rPr lang="fr-CA" dirty="0"/>
              <a:t>Vérifier les stratégies de chaque manufacturier</a:t>
            </a:r>
          </a:p>
          <a:p>
            <a:pPr marL="0" indent="0">
              <a:buNone/>
            </a:pPr>
            <a:endParaRPr lang="fr-CA" dirty="0"/>
          </a:p>
          <a:p>
            <a:endParaRPr lang="fr-CA" dirty="0"/>
          </a:p>
        </p:txBody>
      </p:sp>
      <p:pic>
        <p:nvPicPr>
          <p:cNvPr id="5" name="Picture 4">
            <a:extLst>
              <a:ext uri="{FF2B5EF4-FFF2-40B4-BE49-F238E27FC236}">
                <a16:creationId xmlns:a16="http://schemas.microsoft.com/office/drawing/2014/main" xmlns="" id="{1B62618E-BACD-40A0-BA63-5C87FC7DAB1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40216" y="1196752"/>
            <a:ext cx="3726930" cy="2187823"/>
          </a:xfrm>
          <a:prstGeom prst="rect">
            <a:avLst/>
          </a:prstGeom>
        </p:spPr>
      </p:pic>
      <p:sp>
        <p:nvSpPr>
          <p:cNvPr id="6" name="Slide Number Placeholder 5">
            <a:extLst>
              <a:ext uri="{FF2B5EF4-FFF2-40B4-BE49-F238E27FC236}">
                <a16:creationId xmlns:a16="http://schemas.microsoft.com/office/drawing/2014/main" xmlns="" id="{7324F08D-D40F-4155-8819-143BC263CE5D}"/>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7</a:t>
            </a:fld>
            <a:endParaRPr lang="en-US" sz="1000">
              <a:solidFill>
                <a:schemeClr val="bg2">
                  <a:shade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A" b="1" dirty="0">
                <a:solidFill>
                  <a:srgbClr val="008ED6"/>
                </a:solidFill>
              </a:rPr>
              <a:t>Comment maximiser l’efficacité?</a:t>
            </a:r>
            <a:endParaRPr lang="en-CA" b="1" dirty="0">
              <a:solidFill>
                <a:srgbClr val="008ED6"/>
              </a:solidFill>
            </a:endParaRPr>
          </a:p>
        </p:txBody>
      </p:sp>
      <p:sp>
        <p:nvSpPr>
          <p:cNvPr id="2" name="Content Placeholder 1"/>
          <p:cNvSpPr>
            <a:spLocks noGrp="1"/>
          </p:cNvSpPr>
          <p:nvPr>
            <p:ph idx="1"/>
          </p:nvPr>
        </p:nvSpPr>
        <p:spPr/>
        <p:txBody>
          <a:bodyPr/>
          <a:lstStyle/>
          <a:p>
            <a:pPr marL="0" indent="0">
              <a:buNone/>
            </a:pPr>
            <a:r>
              <a:rPr lang="fr-CA" sz="3600" dirty="0"/>
              <a:t>Les facteurs influents </a:t>
            </a:r>
            <a:r>
              <a:rPr lang="fr-CA" sz="3600" u="sng" dirty="0"/>
              <a:t>oubliés</a:t>
            </a:r>
            <a:r>
              <a:rPr lang="fr-CA" sz="3600" dirty="0"/>
              <a:t>:</a:t>
            </a:r>
          </a:p>
          <a:p>
            <a:pPr marL="0" indent="0">
              <a:buNone/>
            </a:pPr>
            <a:endParaRPr lang="fr-CA" dirty="0"/>
          </a:p>
          <a:p>
            <a:pPr marL="0" indent="0">
              <a:buNone/>
            </a:pPr>
            <a:r>
              <a:rPr lang="fr-CA" sz="3600" dirty="0"/>
              <a:t>Un dimensionnement optimal</a:t>
            </a:r>
          </a:p>
          <a:p>
            <a:pPr lvl="1"/>
            <a:r>
              <a:rPr lang="fr-CA" dirty="0"/>
              <a:t>Éviter le surdimensionement</a:t>
            </a:r>
          </a:p>
          <a:p>
            <a:pPr marL="0" indent="0">
              <a:buNone/>
            </a:pPr>
            <a:endParaRPr lang="fr-CA" dirty="0"/>
          </a:p>
          <a:p>
            <a:pPr marL="0" indent="0">
              <a:buNone/>
            </a:pPr>
            <a:r>
              <a:rPr lang="fr-CA" sz="3600" dirty="0"/>
              <a:t>Une conception de rampes optimale</a:t>
            </a:r>
          </a:p>
          <a:p>
            <a:pPr lvl="1"/>
            <a:r>
              <a:rPr lang="fr-CA" dirty="0"/>
              <a:t>Positionnement de la rampe dans le système de ventilation</a:t>
            </a:r>
          </a:p>
          <a:p>
            <a:pPr lvl="1"/>
            <a:r>
              <a:rPr lang="fr-CA" dirty="0"/>
              <a:t>Minimiser le transfert de chaleur avec moins de tubes</a:t>
            </a:r>
          </a:p>
          <a:p>
            <a:pPr marL="0" indent="0">
              <a:buNone/>
            </a:pPr>
            <a:endParaRPr lang="fr-CA" dirty="0"/>
          </a:p>
        </p:txBody>
      </p:sp>
      <p:pic>
        <p:nvPicPr>
          <p:cNvPr id="7" name="Picture 6">
            <a:extLst>
              <a:ext uri="{FF2B5EF4-FFF2-40B4-BE49-F238E27FC236}">
                <a16:creationId xmlns:a16="http://schemas.microsoft.com/office/drawing/2014/main" xmlns="" id="{21F6E65A-F40B-4E2D-BE0A-68E2334CED7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17461" y="1825625"/>
            <a:ext cx="3318777" cy="2115720"/>
          </a:xfrm>
          <a:prstGeom prst="rect">
            <a:avLst/>
          </a:prstGeom>
        </p:spPr>
      </p:pic>
      <p:sp>
        <p:nvSpPr>
          <p:cNvPr id="5" name="Slide Number Placeholder 4">
            <a:extLst>
              <a:ext uri="{FF2B5EF4-FFF2-40B4-BE49-F238E27FC236}">
                <a16:creationId xmlns:a16="http://schemas.microsoft.com/office/drawing/2014/main" xmlns="" id="{D78B840B-46FE-4C4C-973B-C4F4EE17C2BC}"/>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8</a:t>
            </a:fld>
            <a:endParaRPr lang="en-US" sz="1000">
              <a:solidFill>
                <a:schemeClr val="bg2">
                  <a:shade val="50000"/>
                </a:schemeClr>
              </a:solidFill>
            </a:endParaRPr>
          </a:p>
        </p:txBody>
      </p:sp>
    </p:spTree>
    <p:extLst>
      <p:ext uri="{BB962C8B-B14F-4D97-AF65-F5344CB8AC3E}">
        <p14:creationId xmlns:p14="http://schemas.microsoft.com/office/powerpoint/2010/main" xmlns="" val="3535084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7408" y="476672"/>
            <a:ext cx="10058400" cy="766133"/>
          </a:xfrm>
        </p:spPr>
        <p:txBody>
          <a:bodyPr>
            <a:normAutofit/>
          </a:bodyPr>
          <a:lstStyle/>
          <a:p>
            <a:r>
              <a:rPr lang="fr-CA" b="1" dirty="0">
                <a:solidFill>
                  <a:srgbClr val="008ED6"/>
                </a:solidFill>
              </a:rPr>
              <a:t>Plan de la conférence</a:t>
            </a:r>
          </a:p>
        </p:txBody>
      </p:sp>
      <p:sp>
        <p:nvSpPr>
          <p:cNvPr id="2" name="Content Placeholder 1"/>
          <p:cNvSpPr>
            <a:spLocks noGrp="1"/>
          </p:cNvSpPr>
          <p:nvPr>
            <p:ph idx="1"/>
          </p:nvPr>
        </p:nvSpPr>
        <p:spPr>
          <a:xfrm>
            <a:off x="1097280" y="1700808"/>
            <a:ext cx="9284968" cy="3828394"/>
          </a:xfrm>
        </p:spPr>
        <p:txBody>
          <a:bodyPr>
            <a:normAutofit/>
          </a:bodyPr>
          <a:lstStyle/>
          <a:p>
            <a:pPr marL="514350" indent="-514350">
              <a:buFont typeface="+mj-lt"/>
              <a:buAutoNum type="arabicPeriod"/>
            </a:pPr>
            <a:r>
              <a:rPr lang="fr-CA" b="1" dirty="0"/>
              <a:t>Humidification </a:t>
            </a:r>
          </a:p>
          <a:p>
            <a:pPr marL="514350" indent="-514350">
              <a:buFont typeface="+mj-lt"/>
              <a:buAutoNum type="arabicPeriod"/>
            </a:pPr>
            <a:r>
              <a:rPr lang="fr-CA" b="1" dirty="0"/>
              <a:t>Comment maximiser l’efficacité?</a:t>
            </a:r>
          </a:p>
          <a:p>
            <a:pPr marL="514350" indent="-514350">
              <a:buFont typeface="+mj-lt"/>
              <a:buAutoNum type="arabicPeriod"/>
            </a:pPr>
            <a:r>
              <a:rPr lang="fr-CA" b="1" dirty="0">
                <a:solidFill>
                  <a:srgbClr val="0070C0"/>
                </a:solidFill>
              </a:rPr>
              <a:t>Calcul de charge</a:t>
            </a:r>
          </a:p>
          <a:p>
            <a:pPr marL="914400" lvl="1" indent="-457200">
              <a:buFont typeface="+mj-lt"/>
              <a:buAutoNum type="alphaLcParenR"/>
            </a:pPr>
            <a:r>
              <a:rPr lang="fr-CA" dirty="0"/>
              <a:t>Ajout de masse d’eau, effet sur diagramme et dans CTA</a:t>
            </a:r>
          </a:p>
          <a:p>
            <a:pPr marL="914400" lvl="1" indent="-457200">
              <a:buFont typeface="+mj-lt"/>
              <a:buAutoNum type="alphaLcParenR"/>
            </a:pPr>
            <a:r>
              <a:rPr lang="fr-CA" dirty="0"/>
              <a:t>Deux modes principaux</a:t>
            </a:r>
          </a:p>
          <a:p>
            <a:pPr marL="914400" lvl="1" indent="-457200">
              <a:buFont typeface="+mj-lt"/>
              <a:buAutoNum type="alphaLcParenR"/>
            </a:pPr>
            <a:r>
              <a:rPr lang="fr-CA" dirty="0"/>
              <a:t>Quel apport d’air frais?</a:t>
            </a:r>
          </a:p>
          <a:p>
            <a:pPr marL="914400" lvl="1" indent="-457200">
              <a:buFont typeface="+mj-lt"/>
              <a:buAutoNum type="alphaLcParenR"/>
            </a:pPr>
            <a:r>
              <a:rPr lang="fr-CA" dirty="0"/>
              <a:t>Avez vous besoin de cette capacité?</a:t>
            </a:r>
          </a:p>
          <a:p>
            <a:pPr marL="914400" lvl="1" indent="-457200">
              <a:buFont typeface="+mj-lt"/>
              <a:buAutoNum type="alphaLcParenR"/>
            </a:pPr>
            <a:r>
              <a:rPr lang="fr-CA" dirty="0"/>
              <a:t>Fait </a:t>
            </a:r>
            <a:r>
              <a:rPr lang="fr-CA" dirty="0" smtClean="0"/>
              <a:t>vécu: ‘’the humidifier </a:t>
            </a:r>
            <a:r>
              <a:rPr lang="fr-CA" dirty="0" err="1" smtClean="0"/>
              <a:t>is</a:t>
            </a:r>
            <a:r>
              <a:rPr lang="fr-CA" dirty="0" smtClean="0"/>
              <a:t> </a:t>
            </a:r>
            <a:r>
              <a:rPr lang="fr-CA" dirty="0" err="1" smtClean="0"/>
              <a:t>puffing</a:t>
            </a:r>
            <a:r>
              <a:rPr lang="fr-CA" dirty="0" smtClean="0"/>
              <a:t>!’’</a:t>
            </a:r>
            <a:endParaRPr lang="fr-CA" dirty="0"/>
          </a:p>
          <a:p>
            <a:pPr marL="971550" lvl="1" indent="-514350">
              <a:buFont typeface="+mj-lt"/>
              <a:buAutoNum type="arabicPeriod"/>
            </a:pPr>
            <a:endParaRPr lang="fr-CA" b="1" dirty="0"/>
          </a:p>
          <a:p>
            <a:pPr marL="301943" lvl="1" indent="0">
              <a:buNone/>
            </a:pPr>
            <a:endParaRPr lang="fr-CA" dirty="0"/>
          </a:p>
        </p:txBody>
      </p:sp>
      <p:sp>
        <p:nvSpPr>
          <p:cNvPr id="5" name="Slide Number Placeholder 4">
            <a:extLst>
              <a:ext uri="{FF2B5EF4-FFF2-40B4-BE49-F238E27FC236}">
                <a16:creationId xmlns:a16="http://schemas.microsoft.com/office/drawing/2014/main" xmlns="" id="{F337AECE-2231-414A-837C-A140F191678D}"/>
              </a:ext>
            </a:extLst>
          </p:cNvPr>
          <p:cNvSpPr>
            <a:spLocks noGrp="1"/>
          </p:cNvSpPr>
          <p:nvPr>
            <p:ph type="sldNum" sz="quarter" idx="12"/>
          </p:nvPr>
        </p:nvSpPr>
        <p:spPr/>
        <p:txBody>
          <a:bodyPr/>
          <a:lstStyle/>
          <a:p>
            <a:fld id="{E7F13AF2-DCC4-4842-96BC-1B9869901C37}" type="slidenum">
              <a:rPr lang="en-US" sz="1000" smtClean="0">
                <a:solidFill>
                  <a:schemeClr val="bg2">
                    <a:shade val="50000"/>
                  </a:schemeClr>
                </a:solidFill>
              </a:rPr>
              <a:pPr/>
              <a:t>9</a:t>
            </a:fld>
            <a:endParaRPr lang="en-US" sz="1000">
              <a:solidFill>
                <a:schemeClr val="bg2">
                  <a:shade val="50000"/>
                </a:schemeClr>
              </a:solidFill>
            </a:endParaRPr>
          </a:p>
        </p:txBody>
      </p:sp>
    </p:spTree>
    <p:extLst>
      <p:ext uri="{BB962C8B-B14F-4D97-AF65-F5344CB8AC3E}">
        <p14:creationId xmlns:p14="http://schemas.microsoft.com/office/powerpoint/2010/main" xmlns="" val="2734191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89960CF-9239-4220-9465-12A4532FCB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3990</Words>
  <Application>Microsoft Office PowerPoint</Application>
  <PresentationFormat>Custom</PresentationFormat>
  <Paragraphs>667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Conférence ASHRAE, Montréal</vt:lpstr>
      <vt:lpstr>Plan de la conférence</vt:lpstr>
      <vt:lpstr>Plan de la conférence</vt:lpstr>
      <vt:lpstr>Humidité relative</vt:lpstr>
      <vt:lpstr>Humidification et processus isotherme</vt:lpstr>
      <vt:lpstr>Les éléments d’un système d’humidification</vt:lpstr>
      <vt:lpstr>Comment maximiser l’efficacité?</vt:lpstr>
      <vt:lpstr>Comment maximiser l’efficacité?</vt:lpstr>
      <vt:lpstr>Plan de la conférence</vt:lpstr>
      <vt:lpstr>Ajout de masse d’eau</vt:lpstr>
      <vt:lpstr>Calcul charge paramètres CTA</vt:lpstr>
      <vt:lpstr>Mode No1: chauffage (en hiver)</vt:lpstr>
      <vt:lpstr>Mode No2: Mode économiseur, (Printemps et Automne) </vt:lpstr>
      <vt:lpstr>Calcul charge: Quel % d’air frais?</vt:lpstr>
      <vt:lpstr>Avez vous besoin de cette capacité?</vt:lpstr>
      <vt:lpstr>Fait vécu : ‘’humidifier is puffing !’’</vt:lpstr>
      <vt:lpstr>Plan de la conférence</vt:lpstr>
      <vt:lpstr>Slide 18</vt:lpstr>
      <vt:lpstr>Slide 19</vt:lpstr>
      <vt:lpstr>Qu’est ce que le mouillage?</vt:lpstr>
      <vt:lpstr>Les compromis lors de l’implantation</vt:lpstr>
      <vt:lpstr>Outils pour controler la DNM</vt:lpstr>
      <vt:lpstr>Paramètres de conception d’une rampe</vt:lpstr>
      <vt:lpstr>Fait vécu – une école près de chez nous</vt:lpstr>
      <vt:lpstr>Une école près de chez nous</vt:lpstr>
      <vt:lpstr>Une école près de chez nous</vt:lpstr>
      <vt:lpstr>Plan de la conférence</vt:lpstr>
      <vt:lpstr>Effet de l’isolation thermique</vt:lpstr>
      <vt:lpstr>Conseils pour une conception efficace</vt:lpstr>
      <vt:lpstr>Conseils pour la conception de rampes</vt:lpstr>
      <vt:lpstr>5 questions à se poser</vt:lpstr>
      <vt:lpstr>Conférence ASHRAE, Montréal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2017-11-07T15:39:17Z</dcterms:created>
  <dcterms:modified xsi:type="dcterms:W3CDTF">2019-09-16T02:53:13Z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TC100902499990</vt:lpwstr>
  </property>
</Properties>
</file>